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59" r:id="rId4"/>
    <p:sldMasterId id="2147483872" r:id="rId5"/>
  </p:sldMasterIdLst>
  <p:notesMasterIdLst>
    <p:notesMasterId r:id="rId49"/>
  </p:notesMasterIdLst>
  <p:sldIdLst>
    <p:sldId id="391" r:id="rId6"/>
    <p:sldId id="272" r:id="rId7"/>
    <p:sldId id="281" r:id="rId8"/>
    <p:sldId id="282" r:id="rId9"/>
    <p:sldId id="280" r:id="rId10"/>
    <p:sldId id="284" r:id="rId11"/>
    <p:sldId id="286" r:id="rId12"/>
    <p:sldId id="287" r:id="rId13"/>
    <p:sldId id="326" r:id="rId14"/>
    <p:sldId id="307" r:id="rId15"/>
    <p:sldId id="308" r:id="rId16"/>
    <p:sldId id="309" r:id="rId17"/>
    <p:sldId id="270" r:id="rId18"/>
    <p:sldId id="289" r:id="rId19"/>
    <p:sldId id="290" r:id="rId20"/>
    <p:sldId id="291" r:id="rId21"/>
    <p:sldId id="292" r:id="rId22"/>
    <p:sldId id="320" r:id="rId23"/>
    <p:sldId id="390" r:id="rId24"/>
    <p:sldId id="327" r:id="rId25"/>
    <p:sldId id="318" r:id="rId26"/>
    <p:sldId id="389" r:id="rId27"/>
    <p:sldId id="328" r:id="rId28"/>
    <p:sldId id="315" r:id="rId29"/>
    <p:sldId id="295" r:id="rId30"/>
    <p:sldId id="296" r:id="rId31"/>
    <p:sldId id="297" r:id="rId32"/>
    <p:sldId id="298" r:id="rId33"/>
    <p:sldId id="299" r:id="rId34"/>
    <p:sldId id="300" r:id="rId35"/>
    <p:sldId id="301" r:id="rId36"/>
    <p:sldId id="329" r:id="rId37"/>
    <p:sldId id="330" r:id="rId38"/>
    <p:sldId id="322" r:id="rId39"/>
    <p:sldId id="323" r:id="rId40"/>
    <p:sldId id="324" r:id="rId41"/>
    <p:sldId id="325" r:id="rId42"/>
    <p:sldId id="304" r:id="rId43"/>
    <p:sldId id="305" r:id="rId44"/>
    <p:sldId id="302" r:id="rId45"/>
    <p:sldId id="303" r:id="rId46"/>
    <p:sldId id="306" r:id="rId47"/>
    <p:sldId id="263"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F03D"/>
    <a:srgbClr val="5763AD"/>
    <a:srgbClr val="898989"/>
    <a:srgbClr val="3A552A"/>
    <a:srgbClr val="3A23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A27113-67F9-4133-B67D-0EFA9EE5DB46}" v="33" dt="2022-11-28T15:23:13.0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06" autoAdjust="0"/>
    <p:restoredTop sz="94660"/>
  </p:normalViewPr>
  <p:slideViewPr>
    <p:cSldViewPr snapToGrid="0">
      <p:cViewPr varScale="1">
        <p:scale>
          <a:sx n="116" d="100"/>
          <a:sy n="116" d="100"/>
        </p:scale>
        <p:origin x="114" y="6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B90224-0EE7-47DD-B074-ECF4EA598D75}" type="datetimeFigureOut">
              <a:rPr lang="en-US" smtClean="0"/>
              <a:t>11/28/2022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2D5AE2-E576-46D7-A1A5-1815E4A31342}" type="slidenum">
              <a:rPr lang="en-US" smtClean="0"/>
              <a:t>‹#›</a:t>
            </a:fld>
            <a:endParaRPr lang="en-US"/>
          </a:p>
        </p:txBody>
      </p:sp>
    </p:spTree>
    <p:extLst>
      <p:ext uri="{BB962C8B-B14F-4D97-AF65-F5344CB8AC3E}">
        <p14:creationId xmlns:p14="http://schemas.microsoft.com/office/powerpoint/2010/main" val="3137211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2786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EDA2B6-E9E6-4CF9-90A3-4FD81DE1DBFC}" type="datetime1">
              <a:rPr lang="en-US" smtClean="0"/>
              <a:t>11/28/2022</a:t>
            </a:fld>
            <a:endParaRPr lang="en-US"/>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sp>
        <p:nvSpPr>
          <p:cNvPr id="6" name="Slide Number Placeholder 5"/>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1317910173"/>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EDA2B6-E9E6-4CF9-90A3-4FD81DE1DBFC}" type="datetime1">
              <a:rPr lang="en-US" smtClean="0"/>
              <a:t>11/28/2022</a:t>
            </a:fld>
            <a:endParaRPr lang="en-US"/>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sp>
        <p:nvSpPr>
          <p:cNvPr id="6" name="Slide Number Placeholder 5"/>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4185979465"/>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8469CDA-A969-4631-88FA-C1D3A3E81E62}" type="datetime1">
              <a:rPr lang="en-US" smtClean="0"/>
              <a:t>11/28/2022</a:t>
            </a:fld>
            <a:endParaRPr lang="en-US"/>
          </a:p>
        </p:txBody>
      </p:sp>
      <p:sp>
        <p:nvSpPr>
          <p:cNvPr id="5" name="Slide Number Placeholder 4"/>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285802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496454" y="559674"/>
            <a:ext cx="10515600" cy="2852737"/>
          </a:xfrm>
        </p:spPr>
        <p:txBody>
          <a:bodyPr anchor="b"/>
          <a:lstStyle>
            <a:lvl1pPr>
              <a:defRPr sz="6000">
                <a:solidFill>
                  <a:srgbClr val="3A2313"/>
                </a:solidFill>
              </a:defRPr>
            </a:lvl1pPr>
          </a:lstStyle>
          <a:p>
            <a:r>
              <a:rPr lang="en-US"/>
              <a:t>Click to edit Master title style</a:t>
            </a:r>
            <a:endParaRPr lang="en-US" dirty="0"/>
          </a:p>
        </p:txBody>
      </p:sp>
      <p:sp>
        <p:nvSpPr>
          <p:cNvPr id="10" name="Text Placeholder 2"/>
          <p:cNvSpPr>
            <a:spLocks noGrp="1"/>
          </p:cNvSpPr>
          <p:nvPr>
            <p:ph type="body" idx="1"/>
          </p:nvPr>
        </p:nvSpPr>
        <p:spPr>
          <a:xfrm>
            <a:off x="496454" y="3439399"/>
            <a:ext cx="10515600" cy="1500187"/>
          </a:xfrm>
        </p:spPr>
        <p:txBody>
          <a:bodyPr/>
          <a:lstStyle>
            <a:lvl1pPr marL="0" indent="0">
              <a:buNone/>
              <a:defRPr sz="2400">
                <a:solidFill>
                  <a:srgbClr val="89898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06384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41450D0-89BE-D947-B92B-A67EBF5A2FF4}"/>
              </a:ext>
            </a:extLst>
          </p:cNvPr>
          <p:cNvSpPr>
            <a:spLocks noGrp="1"/>
          </p:cNvSpPr>
          <p:nvPr>
            <p:ph type="ftr" sz="quarter" idx="11"/>
          </p:nvPr>
        </p:nvSpPr>
        <p:spPr/>
        <p:txBody>
          <a:bodyPr/>
          <a:lstStyle/>
          <a:p>
            <a:r>
              <a:rPr lang="en-US" err="1"/>
              <a:t>drought.unl.edu</a:t>
            </a:r>
            <a:endParaRPr lang="en-US"/>
          </a:p>
        </p:txBody>
      </p:sp>
      <p:sp>
        <p:nvSpPr>
          <p:cNvPr id="5" name="Slide Number Placeholder 4">
            <a:extLst>
              <a:ext uri="{FF2B5EF4-FFF2-40B4-BE49-F238E27FC236}">
                <a16:creationId xmlns:a16="http://schemas.microsoft.com/office/drawing/2014/main" id="{9D80FD75-E4D8-8740-9E37-37F795D86321}"/>
              </a:ext>
            </a:extLst>
          </p:cNvPr>
          <p:cNvSpPr>
            <a:spLocks noGrp="1"/>
          </p:cNvSpPr>
          <p:nvPr>
            <p:ph type="sldNum" sz="quarter" idx="12"/>
          </p:nvPr>
        </p:nvSpPr>
        <p:spPr/>
        <p:txBody>
          <a:bodyPr/>
          <a:lstStyle/>
          <a:p>
            <a:fld id="{E8EE9A75-130F-C44A-9E8E-A8F034039146}" type="slidenum">
              <a:rPr lang="en-US" smtClean="0"/>
              <a:t>‹#›</a:t>
            </a:fld>
            <a:endParaRPr lang="en-US"/>
          </a:p>
        </p:txBody>
      </p:sp>
      <p:sp>
        <p:nvSpPr>
          <p:cNvPr id="9" name="Title 1">
            <a:extLst>
              <a:ext uri="{FF2B5EF4-FFF2-40B4-BE49-F238E27FC236}">
                <a16:creationId xmlns:a16="http://schemas.microsoft.com/office/drawing/2014/main" id="{06F05D88-ECB0-C84F-BAE7-B76C56B56638}"/>
              </a:ext>
            </a:extLst>
          </p:cNvPr>
          <p:cNvSpPr>
            <a:spLocks noGrp="1"/>
          </p:cNvSpPr>
          <p:nvPr>
            <p:ph type="title"/>
          </p:nvPr>
        </p:nvSpPr>
        <p:spPr>
          <a:xfrm>
            <a:off x="2604052" y="365125"/>
            <a:ext cx="8749748"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D7B41BEF-E450-DE4A-A5D7-054D80ACC84D}"/>
              </a:ext>
            </a:extLst>
          </p:cNvPr>
          <p:cNvSpPr>
            <a:spLocks noGrp="1"/>
          </p:cNvSpPr>
          <p:nvPr>
            <p:ph idx="1"/>
          </p:nvPr>
        </p:nvSpPr>
        <p:spPr>
          <a:xfrm>
            <a:off x="2604052" y="1825625"/>
            <a:ext cx="874974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1035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35AB8-7FD4-134B-A717-50A20B2DBA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F13FED-2388-4040-B989-6C7DA1D201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6698939-88C3-EA44-BC6E-7D7CDF455F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9F1FDF-DEBC-CC4E-B367-B44205293007}"/>
              </a:ext>
            </a:extLst>
          </p:cNvPr>
          <p:cNvSpPr>
            <a:spLocks noGrp="1"/>
          </p:cNvSpPr>
          <p:nvPr>
            <p:ph type="sldNum" sz="quarter" idx="12"/>
          </p:nvPr>
        </p:nvSpPr>
        <p:spPr/>
        <p:txBody>
          <a:bodyPr/>
          <a:lstStyle/>
          <a:p>
            <a:fld id="{E8EE9A75-130F-C44A-9E8E-A8F034039146}" type="slidenum">
              <a:rPr lang="en-US" smtClean="0"/>
              <a:t>‹#›</a:t>
            </a:fld>
            <a:endParaRPr lang="en-US"/>
          </a:p>
        </p:txBody>
      </p:sp>
    </p:spTree>
    <p:extLst>
      <p:ext uri="{BB962C8B-B14F-4D97-AF65-F5344CB8AC3E}">
        <p14:creationId xmlns:p14="http://schemas.microsoft.com/office/powerpoint/2010/main" val="33954857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BEEDE-877F-2243-ADA4-AAA32B25D6B4}"/>
              </a:ext>
            </a:extLst>
          </p:cNvPr>
          <p:cNvSpPr>
            <a:spLocks noGrp="1"/>
          </p:cNvSpPr>
          <p:nvPr>
            <p:ph type="ctrTitle"/>
          </p:nvPr>
        </p:nvSpPr>
        <p:spPr>
          <a:xfrm>
            <a:off x="2569028"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C40D27-BCCE-F94A-B7BA-409AB60BF7B5}"/>
              </a:ext>
            </a:extLst>
          </p:cNvPr>
          <p:cNvSpPr>
            <a:spLocks noGrp="1"/>
          </p:cNvSpPr>
          <p:nvPr>
            <p:ph type="subTitle" idx="1"/>
          </p:nvPr>
        </p:nvSpPr>
        <p:spPr>
          <a:xfrm>
            <a:off x="2569028"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56FC5CD6-862B-4442-8168-DF893766FB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C71344-9C9F-124C-A5D9-1FFCFF733574}"/>
              </a:ext>
            </a:extLst>
          </p:cNvPr>
          <p:cNvSpPr>
            <a:spLocks noGrp="1"/>
          </p:cNvSpPr>
          <p:nvPr>
            <p:ph type="sldNum" sz="quarter" idx="12"/>
          </p:nvPr>
        </p:nvSpPr>
        <p:spPr/>
        <p:txBody>
          <a:bodyPr/>
          <a:lstStyle/>
          <a:p>
            <a:fld id="{080A5799-BC30-EA47-9B93-0A72B0518985}" type="slidenum">
              <a:rPr lang="en-US" smtClean="0"/>
              <a:t>‹#›</a:t>
            </a:fld>
            <a:endParaRPr lang="en-US"/>
          </a:p>
        </p:txBody>
      </p:sp>
    </p:spTree>
    <p:extLst>
      <p:ext uri="{BB962C8B-B14F-4D97-AF65-F5344CB8AC3E}">
        <p14:creationId xmlns:p14="http://schemas.microsoft.com/office/powerpoint/2010/main" val="11893654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15FBB-3560-E648-BEAF-448F39847F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B6E55A-8BBD-8D4D-BCFE-F792B78331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4D0E98D-DF6B-1C45-BEFC-1CFDF8BFEE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296C0-CBE9-A94F-BF22-E6E8FB21DB11}"/>
              </a:ext>
            </a:extLst>
          </p:cNvPr>
          <p:cNvSpPr>
            <a:spLocks noGrp="1"/>
          </p:cNvSpPr>
          <p:nvPr>
            <p:ph type="sldNum" sz="quarter" idx="12"/>
          </p:nvPr>
        </p:nvSpPr>
        <p:spPr/>
        <p:txBody>
          <a:bodyPr/>
          <a:lstStyle/>
          <a:p>
            <a:fld id="{080A5799-BC30-EA47-9B93-0A72B0518985}" type="slidenum">
              <a:rPr lang="en-US" smtClean="0"/>
              <a:t>‹#›</a:t>
            </a:fld>
            <a:endParaRPr lang="en-US"/>
          </a:p>
        </p:txBody>
      </p:sp>
    </p:spTree>
    <p:extLst>
      <p:ext uri="{BB962C8B-B14F-4D97-AF65-F5344CB8AC3E}">
        <p14:creationId xmlns:p14="http://schemas.microsoft.com/office/powerpoint/2010/main" val="3166259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8671F-2115-FD4D-9663-FE196E1E083E}"/>
              </a:ext>
            </a:extLst>
          </p:cNvPr>
          <p:cNvSpPr>
            <a:spLocks noGrp="1"/>
          </p:cNvSpPr>
          <p:nvPr>
            <p:ph type="title"/>
          </p:nvPr>
        </p:nvSpPr>
        <p:spPr>
          <a:xfrm>
            <a:off x="2509396"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0C19A7-5A59-4F41-8D65-DCD54D51CF87}"/>
              </a:ext>
            </a:extLst>
          </p:cNvPr>
          <p:cNvSpPr>
            <a:spLocks noGrp="1"/>
          </p:cNvSpPr>
          <p:nvPr>
            <p:ph type="body" idx="1"/>
          </p:nvPr>
        </p:nvSpPr>
        <p:spPr>
          <a:xfrm>
            <a:off x="2509396"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F8B19BAE-1236-6749-9C58-499365D453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288DAC-34C6-9745-99E4-BB1EB5D5D635}"/>
              </a:ext>
            </a:extLst>
          </p:cNvPr>
          <p:cNvSpPr>
            <a:spLocks noGrp="1"/>
          </p:cNvSpPr>
          <p:nvPr>
            <p:ph type="sldNum" sz="quarter" idx="12"/>
          </p:nvPr>
        </p:nvSpPr>
        <p:spPr/>
        <p:txBody>
          <a:bodyPr/>
          <a:lstStyle/>
          <a:p>
            <a:fld id="{080A5799-BC30-EA47-9B93-0A72B0518985}" type="slidenum">
              <a:rPr lang="en-US" smtClean="0"/>
              <a:t>‹#›</a:t>
            </a:fld>
            <a:endParaRPr lang="en-US"/>
          </a:p>
        </p:txBody>
      </p:sp>
    </p:spTree>
    <p:extLst>
      <p:ext uri="{BB962C8B-B14F-4D97-AF65-F5344CB8AC3E}">
        <p14:creationId xmlns:p14="http://schemas.microsoft.com/office/powerpoint/2010/main" val="3674401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861F5-5DD2-264F-BFAE-627CFAAF0F3F}"/>
              </a:ext>
            </a:extLst>
          </p:cNvPr>
          <p:cNvSpPr>
            <a:spLocks noGrp="1"/>
          </p:cNvSpPr>
          <p:nvPr>
            <p:ph type="title"/>
          </p:nvPr>
        </p:nvSpPr>
        <p:spPr>
          <a:xfrm>
            <a:off x="3778526" y="365125"/>
            <a:ext cx="8749748"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C31F7E6-4CFA-044B-850B-76C5E449A4C1}"/>
              </a:ext>
            </a:extLst>
          </p:cNvPr>
          <p:cNvSpPr>
            <a:spLocks noGrp="1"/>
          </p:cNvSpPr>
          <p:nvPr>
            <p:ph sz="half" idx="1"/>
          </p:nvPr>
        </p:nvSpPr>
        <p:spPr>
          <a:xfrm>
            <a:off x="2012674"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2DA464-A529-DC4F-8D20-0864EDC76934}"/>
              </a:ext>
            </a:extLst>
          </p:cNvPr>
          <p:cNvSpPr>
            <a:spLocks noGrp="1"/>
          </p:cNvSpPr>
          <p:nvPr>
            <p:ph sz="half" idx="2"/>
          </p:nvPr>
        </p:nvSpPr>
        <p:spPr>
          <a:xfrm>
            <a:off x="7346674"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C85C3E2-9809-EB42-94A8-5E88B240A6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C534C8-A17C-FF45-BA34-3509758FECB5}"/>
              </a:ext>
            </a:extLst>
          </p:cNvPr>
          <p:cNvSpPr>
            <a:spLocks noGrp="1"/>
          </p:cNvSpPr>
          <p:nvPr>
            <p:ph type="sldNum" sz="quarter" idx="12"/>
          </p:nvPr>
        </p:nvSpPr>
        <p:spPr/>
        <p:txBody>
          <a:bodyPr/>
          <a:lstStyle/>
          <a:p>
            <a:fld id="{080A5799-BC30-EA47-9B93-0A72B0518985}" type="slidenum">
              <a:rPr lang="en-US" smtClean="0"/>
              <a:t>‹#›</a:t>
            </a:fld>
            <a:endParaRPr lang="en-US"/>
          </a:p>
        </p:txBody>
      </p:sp>
    </p:spTree>
    <p:extLst>
      <p:ext uri="{BB962C8B-B14F-4D97-AF65-F5344CB8AC3E}">
        <p14:creationId xmlns:p14="http://schemas.microsoft.com/office/powerpoint/2010/main" val="839905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AAE8A1-10EA-44D9-98D2-357D93CD1BBC}" type="datetime1">
              <a:rPr lang="en-US" smtClean="0"/>
              <a:t>11/28/2022</a:t>
            </a:fld>
            <a:endParaRPr lang="en-US" dirty="0"/>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sp>
        <p:nvSpPr>
          <p:cNvPr id="6" name="Slide Number Placeholder 5"/>
          <p:cNvSpPr>
            <a:spLocks noGrp="1"/>
          </p:cNvSpPr>
          <p:nvPr>
            <p:ph type="sldNum" sz="quarter" idx="12"/>
          </p:nvPr>
        </p:nvSpPr>
        <p:spPr/>
        <p:txBody>
          <a:bodyPr/>
          <a:lstStyle/>
          <a:p>
            <a:fld id="{588676DA-17D9-4E76-BDBF-839424D51AA4}" type="slidenum">
              <a:rPr lang="en-US" smtClean="0"/>
              <a:pPr/>
              <a:t>‹#›</a:t>
            </a:fld>
            <a:endParaRPr lang="en-US" dirty="0"/>
          </a:p>
        </p:txBody>
      </p:sp>
      <p:cxnSp>
        <p:nvCxnSpPr>
          <p:cNvPr id="7" name="Straight Connector 6"/>
          <p:cNvCxnSpPr/>
          <p:nvPr userDrawn="1"/>
        </p:nvCxnSpPr>
        <p:spPr>
          <a:xfrm>
            <a:off x="0" y="6259024"/>
            <a:ext cx="122857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10909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6837A-F06A-C944-A404-02BB7F34F264}"/>
              </a:ext>
            </a:extLst>
          </p:cNvPr>
          <p:cNvSpPr>
            <a:spLocks noGrp="1"/>
          </p:cNvSpPr>
          <p:nvPr>
            <p:ph type="title"/>
          </p:nvPr>
        </p:nvSpPr>
        <p:spPr>
          <a:xfrm>
            <a:off x="2063572"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10937C-DD37-EC4F-9C79-B4DDB98A3BAD}"/>
              </a:ext>
            </a:extLst>
          </p:cNvPr>
          <p:cNvSpPr>
            <a:spLocks noGrp="1"/>
          </p:cNvSpPr>
          <p:nvPr>
            <p:ph type="body" idx="1"/>
          </p:nvPr>
        </p:nvSpPr>
        <p:spPr>
          <a:xfrm>
            <a:off x="2063572"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954838-D765-8A4E-9C54-1CEA53A3034C}"/>
              </a:ext>
            </a:extLst>
          </p:cNvPr>
          <p:cNvSpPr>
            <a:spLocks noGrp="1"/>
          </p:cNvSpPr>
          <p:nvPr>
            <p:ph sz="half" idx="2"/>
          </p:nvPr>
        </p:nvSpPr>
        <p:spPr>
          <a:xfrm>
            <a:off x="2063572"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8712D0-7266-C740-8513-D457AE784C4D}"/>
              </a:ext>
            </a:extLst>
          </p:cNvPr>
          <p:cNvSpPr>
            <a:spLocks noGrp="1"/>
          </p:cNvSpPr>
          <p:nvPr>
            <p:ph type="body" sz="quarter" idx="3"/>
          </p:nvPr>
        </p:nvSpPr>
        <p:spPr>
          <a:xfrm>
            <a:off x="7395984"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873CE8-FF1D-3C4F-9D96-DB2EE5DBE20F}"/>
              </a:ext>
            </a:extLst>
          </p:cNvPr>
          <p:cNvSpPr>
            <a:spLocks noGrp="1"/>
          </p:cNvSpPr>
          <p:nvPr>
            <p:ph sz="quarter" idx="4"/>
          </p:nvPr>
        </p:nvSpPr>
        <p:spPr>
          <a:xfrm>
            <a:off x="7395984"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2956FBF0-0EE5-B741-AFB5-48D04402D2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E10C1D-1E06-1246-8AEA-BD1D6B7C14BA}"/>
              </a:ext>
            </a:extLst>
          </p:cNvPr>
          <p:cNvSpPr>
            <a:spLocks noGrp="1"/>
          </p:cNvSpPr>
          <p:nvPr>
            <p:ph type="sldNum" sz="quarter" idx="12"/>
          </p:nvPr>
        </p:nvSpPr>
        <p:spPr/>
        <p:txBody>
          <a:bodyPr/>
          <a:lstStyle/>
          <a:p>
            <a:fld id="{080A5799-BC30-EA47-9B93-0A72B0518985}" type="slidenum">
              <a:rPr lang="en-US" smtClean="0"/>
              <a:t>‹#›</a:t>
            </a:fld>
            <a:endParaRPr lang="en-US"/>
          </a:p>
        </p:txBody>
      </p:sp>
    </p:spTree>
    <p:extLst>
      <p:ext uri="{BB962C8B-B14F-4D97-AF65-F5344CB8AC3E}">
        <p14:creationId xmlns:p14="http://schemas.microsoft.com/office/powerpoint/2010/main" val="29571537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64D87-F025-BC41-915C-E213D69E4456}"/>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0F74415C-FA9B-AE40-BE38-10AB1EDF96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152203-A430-E149-A2A7-CD8A777A60BC}"/>
              </a:ext>
            </a:extLst>
          </p:cNvPr>
          <p:cNvSpPr>
            <a:spLocks noGrp="1"/>
          </p:cNvSpPr>
          <p:nvPr>
            <p:ph type="sldNum" sz="quarter" idx="12"/>
          </p:nvPr>
        </p:nvSpPr>
        <p:spPr/>
        <p:txBody>
          <a:bodyPr/>
          <a:lstStyle/>
          <a:p>
            <a:fld id="{080A5799-BC30-EA47-9B93-0A72B0518985}" type="slidenum">
              <a:rPr lang="en-US" smtClean="0"/>
              <a:t>‹#›</a:t>
            </a:fld>
            <a:endParaRPr lang="en-US"/>
          </a:p>
        </p:txBody>
      </p:sp>
    </p:spTree>
    <p:extLst>
      <p:ext uri="{BB962C8B-B14F-4D97-AF65-F5344CB8AC3E}">
        <p14:creationId xmlns:p14="http://schemas.microsoft.com/office/powerpoint/2010/main" val="1842540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C545AB6-CE8B-E147-90BF-298263F94B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51F8C0-BB81-9D4A-972F-5D0618E1DF18}"/>
              </a:ext>
            </a:extLst>
          </p:cNvPr>
          <p:cNvSpPr>
            <a:spLocks noGrp="1"/>
          </p:cNvSpPr>
          <p:nvPr>
            <p:ph type="sldNum" sz="quarter" idx="12"/>
          </p:nvPr>
        </p:nvSpPr>
        <p:spPr/>
        <p:txBody>
          <a:bodyPr/>
          <a:lstStyle/>
          <a:p>
            <a:fld id="{080A5799-BC30-EA47-9B93-0A72B0518985}" type="slidenum">
              <a:rPr lang="en-US" smtClean="0"/>
              <a:t>‹#›</a:t>
            </a:fld>
            <a:endParaRPr lang="en-US"/>
          </a:p>
        </p:txBody>
      </p:sp>
    </p:spTree>
    <p:extLst>
      <p:ext uri="{BB962C8B-B14F-4D97-AF65-F5344CB8AC3E}">
        <p14:creationId xmlns:p14="http://schemas.microsoft.com/office/powerpoint/2010/main" val="21769985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C940A-63A4-F641-B76E-236D8DF357EF}"/>
              </a:ext>
            </a:extLst>
          </p:cNvPr>
          <p:cNvSpPr>
            <a:spLocks noGrp="1"/>
          </p:cNvSpPr>
          <p:nvPr>
            <p:ph type="title"/>
          </p:nvPr>
        </p:nvSpPr>
        <p:spPr>
          <a:xfrm>
            <a:off x="2163763"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BDD137-BA39-DF4C-B8D2-FD524F228B4C}"/>
              </a:ext>
            </a:extLst>
          </p:cNvPr>
          <p:cNvSpPr>
            <a:spLocks noGrp="1"/>
          </p:cNvSpPr>
          <p:nvPr>
            <p:ph idx="1"/>
          </p:nvPr>
        </p:nvSpPr>
        <p:spPr>
          <a:xfrm>
            <a:off x="6507163"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6CCE64-B598-DF49-AF0C-31BED84C5558}"/>
              </a:ext>
            </a:extLst>
          </p:cNvPr>
          <p:cNvSpPr>
            <a:spLocks noGrp="1"/>
          </p:cNvSpPr>
          <p:nvPr>
            <p:ph type="body" sz="half" idx="2"/>
          </p:nvPr>
        </p:nvSpPr>
        <p:spPr>
          <a:xfrm>
            <a:off x="216376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4F62F313-FDFC-3140-9A59-969CB61C59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D2C85D-F7BE-3F40-A60B-0A34C90DDF47}"/>
              </a:ext>
            </a:extLst>
          </p:cNvPr>
          <p:cNvSpPr>
            <a:spLocks noGrp="1"/>
          </p:cNvSpPr>
          <p:nvPr>
            <p:ph type="sldNum" sz="quarter" idx="12"/>
          </p:nvPr>
        </p:nvSpPr>
        <p:spPr/>
        <p:txBody>
          <a:bodyPr/>
          <a:lstStyle/>
          <a:p>
            <a:fld id="{080A5799-BC30-EA47-9B93-0A72B0518985}" type="slidenum">
              <a:rPr lang="en-US" smtClean="0"/>
              <a:t>‹#›</a:t>
            </a:fld>
            <a:endParaRPr lang="en-US"/>
          </a:p>
        </p:txBody>
      </p:sp>
    </p:spTree>
    <p:extLst>
      <p:ext uri="{BB962C8B-B14F-4D97-AF65-F5344CB8AC3E}">
        <p14:creationId xmlns:p14="http://schemas.microsoft.com/office/powerpoint/2010/main" val="2554096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407BB-2635-6946-BFD4-A673DE031959}"/>
              </a:ext>
            </a:extLst>
          </p:cNvPr>
          <p:cNvSpPr>
            <a:spLocks noGrp="1"/>
          </p:cNvSpPr>
          <p:nvPr>
            <p:ph type="title"/>
          </p:nvPr>
        </p:nvSpPr>
        <p:spPr>
          <a:xfrm>
            <a:off x="2345454"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A071C2-C08B-8F47-BF02-4BE7685DD8B8}"/>
              </a:ext>
            </a:extLst>
          </p:cNvPr>
          <p:cNvSpPr>
            <a:spLocks noGrp="1"/>
          </p:cNvSpPr>
          <p:nvPr>
            <p:ph type="pic" idx="1"/>
          </p:nvPr>
        </p:nvSpPr>
        <p:spPr>
          <a:xfrm>
            <a:off x="668885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FDD6EC-7B4A-954F-9493-A103DB3FFEE3}"/>
              </a:ext>
            </a:extLst>
          </p:cNvPr>
          <p:cNvSpPr>
            <a:spLocks noGrp="1"/>
          </p:cNvSpPr>
          <p:nvPr>
            <p:ph type="body" sz="half" idx="2"/>
          </p:nvPr>
        </p:nvSpPr>
        <p:spPr>
          <a:xfrm>
            <a:off x="2345454"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42AC702D-2502-5A44-9B47-5443CF4FED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F969-57D9-8747-BF6B-696E09E1169D}"/>
              </a:ext>
            </a:extLst>
          </p:cNvPr>
          <p:cNvSpPr>
            <a:spLocks noGrp="1"/>
          </p:cNvSpPr>
          <p:nvPr>
            <p:ph type="sldNum" sz="quarter" idx="12"/>
          </p:nvPr>
        </p:nvSpPr>
        <p:spPr/>
        <p:txBody>
          <a:bodyPr/>
          <a:lstStyle/>
          <a:p>
            <a:fld id="{080A5799-BC30-EA47-9B93-0A72B0518985}" type="slidenum">
              <a:rPr lang="en-US" smtClean="0"/>
              <a:t>‹#›</a:t>
            </a:fld>
            <a:endParaRPr lang="en-US"/>
          </a:p>
        </p:txBody>
      </p:sp>
    </p:spTree>
    <p:extLst>
      <p:ext uri="{BB962C8B-B14F-4D97-AF65-F5344CB8AC3E}">
        <p14:creationId xmlns:p14="http://schemas.microsoft.com/office/powerpoint/2010/main" val="30635057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0DC45-452E-E54A-A337-134E2A116B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ABDFD7-3311-0B41-8F7C-F4E1CBBD87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AF8F0C9-4AFF-0549-BF66-929EFA3CD4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4ABE24-CCEC-7846-AD5B-8DB442D47755}"/>
              </a:ext>
            </a:extLst>
          </p:cNvPr>
          <p:cNvSpPr>
            <a:spLocks noGrp="1"/>
          </p:cNvSpPr>
          <p:nvPr>
            <p:ph type="sldNum" sz="quarter" idx="12"/>
          </p:nvPr>
        </p:nvSpPr>
        <p:spPr/>
        <p:txBody>
          <a:bodyPr/>
          <a:lstStyle/>
          <a:p>
            <a:fld id="{080A5799-BC30-EA47-9B93-0A72B0518985}" type="slidenum">
              <a:rPr lang="en-US" smtClean="0"/>
              <a:t>‹#›</a:t>
            </a:fld>
            <a:endParaRPr lang="en-US"/>
          </a:p>
        </p:txBody>
      </p:sp>
    </p:spTree>
    <p:extLst>
      <p:ext uri="{BB962C8B-B14F-4D97-AF65-F5344CB8AC3E}">
        <p14:creationId xmlns:p14="http://schemas.microsoft.com/office/powerpoint/2010/main" val="939614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3DEC8B-6796-FC4C-98FE-68DA594E2B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DD168D-3A41-744C-905F-71F60D950E07}"/>
              </a:ext>
            </a:extLst>
          </p:cNvPr>
          <p:cNvSpPr>
            <a:spLocks noGrp="1"/>
          </p:cNvSpPr>
          <p:nvPr>
            <p:ph type="body" orient="vert" idx="1"/>
          </p:nvPr>
        </p:nvSpPr>
        <p:spPr>
          <a:xfrm>
            <a:off x="2399440" y="365125"/>
            <a:ext cx="617305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BF88C67-7229-904C-A31E-A03F7BA423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2FA5C5-DC6D-A840-B387-95658CD80476}"/>
              </a:ext>
            </a:extLst>
          </p:cNvPr>
          <p:cNvSpPr>
            <a:spLocks noGrp="1"/>
          </p:cNvSpPr>
          <p:nvPr>
            <p:ph type="sldNum" sz="quarter" idx="12"/>
          </p:nvPr>
        </p:nvSpPr>
        <p:spPr/>
        <p:txBody>
          <a:bodyPr/>
          <a:lstStyle/>
          <a:p>
            <a:fld id="{080A5799-BC30-EA47-9B93-0A72B0518985}" type="slidenum">
              <a:rPr lang="en-US" smtClean="0"/>
              <a:t>‹#›</a:t>
            </a:fld>
            <a:endParaRPr lang="en-US"/>
          </a:p>
        </p:txBody>
      </p:sp>
    </p:spTree>
    <p:extLst>
      <p:ext uri="{BB962C8B-B14F-4D97-AF65-F5344CB8AC3E}">
        <p14:creationId xmlns:p14="http://schemas.microsoft.com/office/powerpoint/2010/main" val="3927696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169FF5-285A-4229-AACC-A1CA46E83406}" type="datetime1">
              <a:rPr lang="en-US" smtClean="0"/>
              <a:t>11/28/2022</a:t>
            </a:fld>
            <a:endParaRPr lang="en-US"/>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sp>
        <p:nvSpPr>
          <p:cNvPr id="6" name="Slide Number Placeholder 5"/>
          <p:cNvSpPr>
            <a:spLocks noGrp="1"/>
          </p:cNvSpPr>
          <p:nvPr>
            <p:ph type="sldNum" sz="quarter" idx="12"/>
          </p:nvPr>
        </p:nvSpPr>
        <p:spPr/>
        <p:txBody>
          <a:bodyPr/>
          <a:lstStyle/>
          <a:p>
            <a:fld id="{588676DA-17D9-4E76-BDBF-839424D51AA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5892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2EDA2B6-E9E6-4CF9-90A3-4FD81DE1DBFC}" type="datetime1">
              <a:rPr lang="en-US" smtClean="0"/>
              <a:t>11/28/2022</a:t>
            </a:fld>
            <a:endParaRPr lang="en-US"/>
          </a:p>
        </p:txBody>
      </p:sp>
      <p:sp>
        <p:nvSpPr>
          <p:cNvPr id="6" name="Footer Placeholder 5"/>
          <p:cNvSpPr>
            <a:spLocks noGrp="1"/>
          </p:cNvSpPr>
          <p:nvPr>
            <p:ph type="ftr" sz="quarter" idx="11"/>
          </p:nvPr>
        </p:nvSpPr>
        <p:spPr/>
        <p:txBody>
          <a:bodyPr/>
          <a:lstStyle/>
          <a:p>
            <a:r>
              <a:rPr lang="en-US"/>
              <a:t>NATIONAL DROUGHT MITIGATION CENTER</a:t>
            </a:r>
            <a:endParaRPr lang="en-US" dirty="0"/>
          </a:p>
        </p:txBody>
      </p:sp>
      <p:sp>
        <p:nvSpPr>
          <p:cNvPr id="7" name="Slide Number Placeholder 6"/>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2215787137"/>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2EDA2B6-E9E6-4CF9-90A3-4FD81DE1DBFC}" type="datetime1">
              <a:rPr lang="en-US" smtClean="0"/>
              <a:t>11/28/2022</a:t>
            </a:fld>
            <a:endParaRPr lang="en-US"/>
          </a:p>
        </p:txBody>
      </p:sp>
      <p:sp>
        <p:nvSpPr>
          <p:cNvPr id="8" name="Footer Placeholder 7"/>
          <p:cNvSpPr>
            <a:spLocks noGrp="1"/>
          </p:cNvSpPr>
          <p:nvPr>
            <p:ph type="ftr" sz="quarter" idx="11"/>
          </p:nvPr>
        </p:nvSpPr>
        <p:spPr/>
        <p:txBody>
          <a:bodyPr/>
          <a:lstStyle/>
          <a:p>
            <a:r>
              <a:rPr lang="en-US"/>
              <a:t>NATIONAL DROUGHT MITIGATION CENTER</a:t>
            </a:r>
            <a:endParaRPr lang="en-US" dirty="0"/>
          </a:p>
        </p:txBody>
      </p:sp>
      <p:sp>
        <p:nvSpPr>
          <p:cNvPr id="9" name="Slide Number Placeholder 8"/>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942403892"/>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9354BC7-F43F-4790-8778-A44E149CE929}" type="datetime1">
              <a:rPr lang="en-US" smtClean="0"/>
              <a:t>11/28/2022</a:t>
            </a:fld>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
        <p:nvSpPr>
          <p:cNvPr id="5" name="Slide Number Placeholder 4"/>
          <p:cNvSpPr>
            <a:spLocks noGrp="1"/>
          </p:cNvSpPr>
          <p:nvPr>
            <p:ph type="sldNum" sz="quarter" idx="12"/>
          </p:nvPr>
        </p:nvSpPr>
        <p:spPr/>
        <p:txBody>
          <a:bodyPr/>
          <a:lstStyle/>
          <a:p>
            <a:fld id="{588676DA-17D9-4E76-BDBF-839424D51AA4}" type="slidenum">
              <a:rPr lang="en-US" smtClean="0"/>
              <a:pPr/>
              <a:t>‹#›</a:t>
            </a:fld>
            <a:endParaRPr lang="en-US" dirty="0"/>
          </a:p>
        </p:txBody>
      </p:sp>
      <p:cxnSp>
        <p:nvCxnSpPr>
          <p:cNvPr id="6" name="Straight Connector 5"/>
          <p:cNvCxnSpPr/>
          <p:nvPr userDrawn="1"/>
        </p:nvCxnSpPr>
        <p:spPr>
          <a:xfrm>
            <a:off x="0" y="6259024"/>
            <a:ext cx="122857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8611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03488D5-90CE-47CC-8620-3CF4A1BA2014}" type="datetime1">
              <a:rPr lang="en-US" smtClean="0"/>
              <a:t>11/28/2022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NATIONAL DROUGHT MITIGATION CENTER</a:t>
            </a:r>
            <a:endParaRPr lang="en-US" dirty="0"/>
          </a:p>
        </p:txBody>
      </p:sp>
      <p:sp>
        <p:nvSpPr>
          <p:cNvPr id="9" name="Slide Number Placeholder 8"/>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1968422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148C925-3E87-4DD7-A892-3DACC128BF7B}" type="datetime1">
              <a:rPr lang="en-US" smtClean="0"/>
              <a:t>11/28/2022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NATIONAL DROUGHT MITIGATION CENTER</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88676DA-17D9-4E76-BDBF-839424D51AA4}" type="slidenum">
              <a:rPr lang="en-US" smtClean="0"/>
              <a:t>‹#›</a:t>
            </a:fld>
            <a:endParaRPr lang="en-US"/>
          </a:p>
        </p:txBody>
      </p:sp>
    </p:spTree>
    <p:extLst>
      <p:ext uri="{BB962C8B-B14F-4D97-AF65-F5344CB8AC3E}">
        <p14:creationId xmlns:p14="http://schemas.microsoft.com/office/powerpoint/2010/main" val="2788919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B1A771-1ED5-48AA-AC4F-202B4DBFF0D4}" type="datetime1">
              <a:rPr lang="en-US" smtClean="0"/>
              <a:t>11/28/2022</a:t>
            </a:fld>
            <a:endParaRPr lang="en-US"/>
          </a:p>
        </p:txBody>
      </p:sp>
      <p:sp>
        <p:nvSpPr>
          <p:cNvPr id="6" name="Footer Placeholder 5"/>
          <p:cNvSpPr>
            <a:spLocks noGrp="1"/>
          </p:cNvSpPr>
          <p:nvPr>
            <p:ph type="ftr" sz="quarter" idx="11"/>
          </p:nvPr>
        </p:nvSpPr>
        <p:spPr/>
        <p:txBody>
          <a:bodyPr/>
          <a:lstStyle/>
          <a:p>
            <a:r>
              <a:rPr lang="en-US"/>
              <a:t>NATIONAL DROUGHT MITIGATION CENTER</a:t>
            </a:r>
          </a:p>
        </p:txBody>
      </p:sp>
      <p:sp>
        <p:nvSpPr>
          <p:cNvPr id="7" name="Slide Number Placeholder 6"/>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3884471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5.png"/><Relationship Id="rId2" Type="http://schemas.openxmlformats.org/officeDocument/2006/relationships/slideLayout" Target="../slideLayouts/slideLayout15.xml"/><Relationship Id="rId16"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3.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2EDA2B6-E9E6-4CF9-90A3-4FD81DE1DBFC}" type="datetime1">
              <a:rPr lang="en-US" smtClean="0"/>
              <a:t>11/28/2022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NATIONAL DROUGHT MITIGATION CENTER</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88676DA-17D9-4E76-BDBF-839424D51AA4}"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051592"/>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649" r:id="rId13"/>
  </p:sldLayoutIdLst>
  <p:hf sldNum="0"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E54AA4-69DD-0D4E-8A32-E2E8B26E26E9}"/>
              </a:ext>
            </a:extLst>
          </p:cNvPr>
          <p:cNvSpPr>
            <a:spLocks noGrp="1"/>
          </p:cNvSpPr>
          <p:nvPr>
            <p:ph type="title"/>
          </p:nvPr>
        </p:nvSpPr>
        <p:spPr>
          <a:xfrm>
            <a:off x="2604052" y="365125"/>
            <a:ext cx="8749748"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D8531B-41BC-E24F-96F5-A3E28BAFCD47}"/>
              </a:ext>
            </a:extLst>
          </p:cNvPr>
          <p:cNvSpPr>
            <a:spLocks noGrp="1"/>
          </p:cNvSpPr>
          <p:nvPr>
            <p:ph type="body" idx="1"/>
          </p:nvPr>
        </p:nvSpPr>
        <p:spPr>
          <a:xfrm>
            <a:off x="2604052" y="1825625"/>
            <a:ext cx="874974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45A3D3C-D5C5-F545-BDC6-C2A6B2C296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err="1"/>
              <a:t>drought.unl.edu</a:t>
            </a:r>
            <a:endParaRPr lang="en-US"/>
          </a:p>
        </p:txBody>
      </p:sp>
      <p:sp>
        <p:nvSpPr>
          <p:cNvPr id="6" name="Slide Number Placeholder 5">
            <a:extLst>
              <a:ext uri="{FF2B5EF4-FFF2-40B4-BE49-F238E27FC236}">
                <a16:creationId xmlns:a16="http://schemas.microsoft.com/office/drawing/2014/main" id="{A591D666-EE0D-AA48-93C7-E4863EE28B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EE9A75-130F-C44A-9E8E-A8F034039146}" type="slidenum">
              <a:rPr lang="en-US" smtClean="0"/>
              <a:t>‹#›</a:t>
            </a:fld>
            <a:endParaRPr lang="en-US"/>
          </a:p>
        </p:txBody>
      </p:sp>
      <p:pic>
        <p:nvPicPr>
          <p:cNvPr id="7" name="Picture 6">
            <a:extLst>
              <a:ext uri="{FF2B5EF4-FFF2-40B4-BE49-F238E27FC236}">
                <a16:creationId xmlns:a16="http://schemas.microsoft.com/office/drawing/2014/main" id="{12C23B73-B8EA-4048-9D33-0405D8B721D2}"/>
              </a:ext>
            </a:extLst>
          </p:cNvPr>
          <p:cNvPicPr>
            <a:picLocks noChangeAspect="1"/>
          </p:cNvPicPr>
          <p:nvPr userDrawn="1"/>
        </p:nvPicPr>
        <p:blipFill rotWithShape="1">
          <a:blip r:embed="rId15"/>
          <a:srcRect t="20343" b="34062"/>
          <a:stretch>
            <a:fillRect/>
          </a:stretch>
        </p:blipFill>
        <p:spPr>
          <a:xfrm rot="16200000">
            <a:off x="-2386307" y="2386308"/>
            <a:ext cx="6860630" cy="2088015"/>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solidFill>
            <a:srgbClr val="372314"/>
          </a:solidFill>
        </p:spPr>
      </p:pic>
      <p:pic>
        <p:nvPicPr>
          <p:cNvPr id="8" name="Picture 7">
            <a:extLst>
              <a:ext uri="{FF2B5EF4-FFF2-40B4-BE49-F238E27FC236}">
                <a16:creationId xmlns:a16="http://schemas.microsoft.com/office/drawing/2014/main" id="{670C7A8D-69BD-2542-9F84-AA71D7CABB28}"/>
              </a:ext>
            </a:extLst>
          </p:cNvPr>
          <p:cNvPicPr>
            <a:picLocks noChangeAspect="1"/>
          </p:cNvPicPr>
          <p:nvPr userDrawn="1"/>
        </p:nvPicPr>
        <p:blipFill>
          <a:blip r:embed="rId16"/>
          <a:stretch>
            <a:fillRect/>
          </a:stretch>
        </p:blipFill>
        <p:spPr>
          <a:xfrm>
            <a:off x="629679" y="6000110"/>
            <a:ext cx="674548" cy="628746"/>
          </a:xfrm>
          <a:prstGeom prst="rect">
            <a:avLst/>
          </a:prstGeom>
        </p:spPr>
      </p:pic>
      <p:pic>
        <p:nvPicPr>
          <p:cNvPr id="9" name="Picture 8" descr="A picture containing window&#10;&#10;Description automatically generated">
            <a:extLst>
              <a:ext uri="{FF2B5EF4-FFF2-40B4-BE49-F238E27FC236}">
                <a16:creationId xmlns:a16="http://schemas.microsoft.com/office/drawing/2014/main" id="{6DF736D8-3DEF-144C-B436-69E4E41AAD06}"/>
              </a:ext>
            </a:extLst>
          </p:cNvPr>
          <p:cNvPicPr>
            <a:picLocks noChangeAspect="1"/>
          </p:cNvPicPr>
          <p:nvPr userDrawn="1"/>
        </p:nvPicPr>
        <p:blipFill>
          <a:blip r:embed="rId17"/>
          <a:stretch>
            <a:fillRect/>
          </a:stretch>
        </p:blipFill>
        <p:spPr>
          <a:xfrm>
            <a:off x="324091" y="4486776"/>
            <a:ext cx="1281559" cy="1281559"/>
          </a:xfrm>
          <a:prstGeom prst="rect">
            <a:avLst/>
          </a:prstGeom>
        </p:spPr>
      </p:pic>
    </p:spTree>
    <p:extLst>
      <p:ext uri="{BB962C8B-B14F-4D97-AF65-F5344CB8AC3E}">
        <p14:creationId xmlns:p14="http://schemas.microsoft.com/office/powerpoint/2010/main" val="2972356879"/>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mailto:bfuchs2@unl.edu" TargetMode="External"/><Relationship Id="rId2" Type="http://schemas.openxmlformats.org/officeDocument/2006/relationships/image" Target="../media/image52.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00CC68-1512-8F49-83BD-B96B47FACB83}"/>
              </a:ext>
            </a:extLst>
          </p:cNvPr>
          <p:cNvSpPr/>
          <p:nvPr/>
        </p:nvSpPr>
        <p:spPr>
          <a:xfrm>
            <a:off x="0" y="0"/>
            <a:ext cx="12191999" cy="6082496"/>
          </a:xfrm>
          <a:prstGeom prst="rect">
            <a:avLst/>
          </a:prstGeom>
          <a:solidFill>
            <a:srgbClr val="2F4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BDC7D63A-CCFF-C94A-9A9E-079C39EB8207}"/>
              </a:ext>
            </a:extLst>
          </p:cNvPr>
          <p:cNvPicPr>
            <a:picLocks noChangeAspect="1"/>
          </p:cNvPicPr>
          <p:nvPr/>
        </p:nvPicPr>
        <p:blipFill>
          <a:blip r:embed="rId2"/>
          <a:stretch>
            <a:fillRect/>
          </a:stretch>
        </p:blipFill>
        <p:spPr>
          <a:xfrm>
            <a:off x="-1" y="0"/>
            <a:ext cx="12191999" cy="8127999"/>
          </a:xfrm>
          <a:prstGeom prst="rect">
            <a:avLst/>
          </a:prstGeom>
        </p:spPr>
      </p:pic>
      <p:sp>
        <p:nvSpPr>
          <p:cNvPr id="7" name="Rectangle 6">
            <a:extLst>
              <a:ext uri="{FF2B5EF4-FFF2-40B4-BE49-F238E27FC236}">
                <a16:creationId xmlns:a16="http://schemas.microsoft.com/office/drawing/2014/main" id="{C6AC864F-C46F-FB40-BE5F-CE506B25ECD3}"/>
              </a:ext>
            </a:extLst>
          </p:cNvPr>
          <p:cNvSpPr/>
          <p:nvPr/>
        </p:nvSpPr>
        <p:spPr>
          <a:xfrm>
            <a:off x="0" y="6313989"/>
            <a:ext cx="12191999" cy="549797"/>
          </a:xfrm>
          <a:prstGeom prst="rect">
            <a:avLst/>
          </a:prstGeom>
          <a:solidFill>
            <a:srgbClr val="3723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4DEBFF5-48E8-5440-8A0E-BFC1D3415644}"/>
              </a:ext>
            </a:extLst>
          </p:cNvPr>
          <p:cNvSpPr/>
          <p:nvPr/>
        </p:nvSpPr>
        <p:spPr>
          <a:xfrm>
            <a:off x="0" y="6168827"/>
            <a:ext cx="12191999" cy="145162"/>
          </a:xfrm>
          <a:prstGeom prst="rect">
            <a:avLst/>
          </a:prstGeom>
          <a:solidFill>
            <a:srgbClr val="576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AD3DFBF-80BC-7347-9BAF-E9DC91897234}"/>
              </a:ext>
            </a:extLst>
          </p:cNvPr>
          <p:cNvSpPr>
            <a:spLocks noGrp="1"/>
          </p:cNvSpPr>
          <p:nvPr>
            <p:ph type="ctrTitle"/>
          </p:nvPr>
        </p:nvSpPr>
        <p:spPr>
          <a:xfrm>
            <a:off x="708454" y="384201"/>
            <a:ext cx="10532076" cy="1753565"/>
          </a:xfrm>
        </p:spPr>
        <p:txBody>
          <a:bodyPr>
            <a:normAutofit fontScale="90000"/>
          </a:bodyPr>
          <a:lstStyle/>
          <a:p>
            <a:r>
              <a:rPr lang="en-US" sz="5300" b="1" dirty="0">
                <a:solidFill>
                  <a:schemeClr val="bg1"/>
                </a:solidFill>
                <a:latin typeface="Arial" charset="0"/>
              </a:rPr>
              <a:t>Nebraska Drought Conditions:</a:t>
            </a:r>
            <a:br>
              <a:rPr lang="en-US" sz="5300" b="1" dirty="0">
                <a:solidFill>
                  <a:schemeClr val="bg1"/>
                </a:solidFill>
                <a:latin typeface="Arial" charset="0"/>
              </a:rPr>
            </a:br>
            <a:r>
              <a:rPr lang="en-US" sz="5300" b="1" dirty="0">
                <a:solidFill>
                  <a:schemeClr val="bg1"/>
                </a:solidFill>
                <a:latin typeface="Arial" charset="0"/>
              </a:rPr>
              <a:t>CARC Update</a:t>
            </a:r>
            <a:br>
              <a:rPr lang="en-US" b="1" dirty="0">
                <a:solidFill>
                  <a:schemeClr val="bg1"/>
                </a:solidFill>
                <a:latin typeface="Arial" charset="0"/>
              </a:rPr>
            </a:br>
            <a:r>
              <a:rPr lang="en-US" sz="2200" b="1" dirty="0">
                <a:solidFill>
                  <a:schemeClr val="bg1"/>
                </a:solidFill>
                <a:latin typeface="Arial" charset="0"/>
              </a:rPr>
              <a:t>November 28, 2022</a:t>
            </a:r>
            <a:endParaRPr lang="en-US" sz="2200" dirty="0">
              <a:solidFill>
                <a:schemeClr val="bg1"/>
              </a:solidFill>
            </a:endParaRPr>
          </a:p>
        </p:txBody>
      </p:sp>
      <p:sp>
        <p:nvSpPr>
          <p:cNvPr id="3" name="Subtitle 2">
            <a:extLst>
              <a:ext uri="{FF2B5EF4-FFF2-40B4-BE49-F238E27FC236}">
                <a16:creationId xmlns:a16="http://schemas.microsoft.com/office/drawing/2014/main" id="{A64A0D9D-2E6F-0C45-A2EB-00B5CC5C07F2}"/>
              </a:ext>
            </a:extLst>
          </p:cNvPr>
          <p:cNvSpPr>
            <a:spLocks noGrp="1"/>
          </p:cNvSpPr>
          <p:nvPr>
            <p:ph type="subTitle" idx="1"/>
          </p:nvPr>
        </p:nvSpPr>
        <p:spPr>
          <a:xfrm>
            <a:off x="1523998" y="2802928"/>
            <a:ext cx="9144000" cy="1079060"/>
          </a:xfrm>
        </p:spPr>
        <p:txBody>
          <a:bodyPr>
            <a:normAutofit fontScale="85000" lnSpcReduction="20000"/>
          </a:bodyPr>
          <a:lstStyle/>
          <a:p>
            <a:pPr lvl="0" eaLnBrk="0" fontAlgn="base" hangingPunct="0">
              <a:lnSpc>
                <a:spcPct val="100000"/>
              </a:lnSpc>
              <a:spcBef>
                <a:spcPct val="0"/>
              </a:spcBef>
              <a:spcAft>
                <a:spcPct val="0"/>
              </a:spcAft>
            </a:pPr>
            <a:r>
              <a:rPr lang="en-US" b="1" dirty="0">
                <a:solidFill>
                  <a:schemeClr val="bg1"/>
                </a:solidFill>
                <a:latin typeface="Arial" charset="0"/>
              </a:rPr>
              <a:t>Brian Fuchs</a:t>
            </a:r>
          </a:p>
          <a:p>
            <a:pPr lvl="0" eaLnBrk="0" fontAlgn="base" hangingPunct="0">
              <a:lnSpc>
                <a:spcPct val="100000"/>
              </a:lnSpc>
              <a:spcBef>
                <a:spcPct val="0"/>
              </a:spcBef>
              <a:spcAft>
                <a:spcPct val="0"/>
              </a:spcAft>
            </a:pPr>
            <a:r>
              <a:rPr lang="en-US" b="1" dirty="0">
                <a:solidFill>
                  <a:schemeClr val="bg1"/>
                </a:solidFill>
                <a:latin typeface="Arial" charset="0"/>
              </a:rPr>
              <a:t>National Drought Mitigation Center</a:t>
            </a:r>
          </a:p>
          <a:p>
            <a:pPr lvl="0" eaLnBrk="0" fontAlgn="base" hangingPunct="0">
              <a:lnSpc>
                <a:spcPct val="100000"/>
              </a:lnSpc>
              <a:spcBef>
                <a:spcPct val="0"/>
              </a:spcBef>
              <a:spcAft>
                <a:spcPct val="0"/>
              </a:spcAft>
            </a:pPr>
            <a:r>
              <a:rPr lang="en-US" b="1" dirty="0">
                <a:solidFill>
                  <a:schemeClr val="bg1"/>
                </a:solidFill>
                <a:latin typeface="Arial" charset="0"/>
              </a:rPr>
              <a:t>University of Nebraska-Lincoln</a:t>
            </a:r>
          </a:p>
          <a:p>
            <a:pPr lvl="0" eaLnBrk="0" fontAlgn="base" hangingPunct="0">
              <a:lnSpc>
                <a:spcPct val="100000"/>
              </a:lnSpc>
              <a:spcBef>
                <a:spcPct val="0"/>
              </a:spcBef>
              <a:spcAft>
                <a:spcPct val="0"/>
              </a:spcAft>
            </a:pPr>
            <a:r>
              <a:rPr lang="en-US" b="1" dirty="0">
                <a:solidFill>
                  <a:schemeClr val="bg1"/>
                </a:solidFill>
                <a:latin typeface="Arial" charset="0"/>
              </a:rPr>
              <a:t>School of Natural Resources</a:t>
            </a:r>
          </a:p>
        </p:txBody>
      </p:sp>
      <p:pic>
        <p:nvPicPr>
          <p:cNvPr id="5" name="Picture 4" descr="A picture containing drawing&#10;&#10;Description automatically generated">
            <a:extLst>
              <a:ext uri="{FF2B5EF4-FFF2-40B4-BE49-F238E27FC236}">
                <a16:creationId xmlns:a16="http://schemas.microsoft.com/office/drawing/2014/main" id="{7A119F1A-6E38-3E4B-A73A-7B81E2802E6B}"/>
              </a:ext>
            </a:extLst>
          </p:cNvPr>
          <p:cNvPicPr>
            <a:picLocks noChangeAspect="1"/>
          </p:cNvPicPr>
          <p:nvPr/>
        </p:nvPicPr>
        <p:blipFill>
          <a:blip r:embed="rId3"/>
          <a:stretch>
            <a:fillRect/>
          </a:stretch>
        </p:blipFill>
        <p:spPr>
          <a:xfrm>
            <a:off x="3749073" y="4606671"/>
            <a:ext cx="4570909" cy="1329520"/>
          </a:xfrm>
          <a:prstGeom prst="rect">
            <a:avLst/>
          </a:prstGeom>
        </p:spPr>
      </p:pic>
      <p:sp>
        <p:nvSpPr>
          <p:cNvPr id="10" name="Subtitle 2">
            <a:extLst>
              <a:ext uri="{FF2B5EF4-FFF2-40B4-BE49-F238E27FC236}">
                <a16:creationId xmlns:a16="http://schemas.microsoft.com/office/drawing/2014/main" id="{5AF9877E-6965-544C-B3ED-71FB66EF8794}"/>
              </a:ext>
            </a:extLst>
          </p:cNvPr>
          <p:cNvSpPr txBox="1">
            <a:spLocks/>
          </p:cNvSpPr>
          <p:nvPr/>
        </p:nvSpPr>
        <p:spPr>
          <a:xfrm>
            <a:off x="1524000" y="6418162"/>
            <a:ext cx="9144000" cy="398846"/>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0883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144" y="2286000"/>
            <a:ext cx="3200400" cy="2286000"/>
          </a:xfrm>
        </p:spPr>
        <p:txBody>
          <a:bodyPr anchor="b">
            <a:normAutofit/>
          </a:bodyPr>
          <a:lstStyle/>
          <a:p>
            <a:pPr algn="ctr"/>
            <a:r>
              <a:rPr lang="en-US" sz="3300" dirty="0"/>
              <a:t>Departure from Normal Temperatures over the last 30 days</a:t>
            </a:r>
          </a:p>
        </p:txBody>
      </p:sp>
      <p:sp>
        <p:nvSpPr>
          <p:cNvPr id="5" name="Footer Placeholder 4"/>
          <p:cNvSpPr>
            <a:spLocks noGrp="1"/>
          </p:cNvSpPr>
          <p:nvPr>
            <p:ph type="ftr" sz="quarter" idx="11"/>
          </p:nvPr>
        </p:nvSpPr>
        <p:spPr>
          <a:xfrm>
            <a:off x="4800600" y="6459785"/>
            <a:ext cx="4648200" cy="365125"/>
          </a:xfrm>
        </p:spPr>
        <p:txBody>
          <a:bodyPr anchor="ctr">
            <a:normAutofit/>
          </a:bodyPr>
          <a:lstStyle/>
          <a:p>
            <a:pPr>
              <a:spcAft>
                <a:spcPts val="600"/>
              </a:spcAft>
            </a:pPr>
            <a:r>
              <a:rPr lang="en-US" dirty="0"/>
              <a:t>NATIONAL DROUGHT MITIGATION CENTER</a:t>
            </a:r>
            <a:endParaRPr lang="en-US"/>
          </a:p>
        </p:txBody>
      </p:sp>
      <p:pic>
        <p:nvPicPr>
          <p:cNvPr id="6" name="Content Placeholder 5">
            <a:extLst>
              <a:ext uri="{FF2B5EF4-FFF2-40B4-BE49-F238E27FC236}">
                <a16:creationId xmlns:a16="http://schemas.microsoft.com/office/drawing/2014/main" id="{88B9227A-1E35-8BF1-4BAC-1BF6961D94F2}"/>
              </a:ext>
            </a:extLst>
          </p:cNvPr>
          <p:cNvPicPr>
            <a:picLocks noGrp="1" noChangeAspect="1"/>
          </p:cNvPicPr>
          <p:nvPr>
            <p:ph idx="1"/>
          </p:nvPr>
        </p:nvPicPr>
        <p:blipFill>
          <a:blip r:embed="rId2"/>
          <a:stretch>
            <a:fillRect/>
          </a:stretch>
        </p:blipFill>
        <p:spPr>
          <a:xfrm>
            <a:off x="4133088" y="336322"/>
            <a:ext cx="7908544" cy="6111147"/>
          </a:xfrm>
          <a:prstGeom prst="rect">
            <a:avLst/>
          </a:prstGeom>
        </p:spPr>
      </p:pic>
    </p:spTree>
    <p:extLst>
      <p:ext uri="{BB962C8B-B14F-4D97-AF65-F5344CB8AC3E}">
        <p14:creationId xmlns:p14="http://schemas.microsoft.com/office/powerpoint/2010/main" val="1488522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0562"/>
            <a:ext cx="4011827" cy="2872121"/>
          </a:xfrm>
        </p:spPr>
        <p:txBody>
          <a:bodyPr>
            <a:normAutofit/>
          </a:bodyPr>
          <a:lstStyle/>
          <a:p>
            <a:pPr algn="ctr"/>
            <a:r>
              <a:rPr lang="en-US" dirty="0"/>
              <a:t>Departure from Normal Temperatures over the last 60 days</a:t>
            </a:r>
          </a:p>
        </p:txBody>
      </p:sp>
      <p:sp>
        <p:nvSpPr>
          <p:cNvPr id="5" name="Footer Placeholder 4"/>
          <p:cNvSpPr>
            <a:spLocks noGrp="1"/>
          </p:cNvSpPr>
          <p:nvPr>
            <p:ph type="ftr" sz="quarter" idx="11"/>
          </p:nvPr>
        </p:nvSpPr>
        <p:spPr/>
        <p:txBody>
          <a:bodyPr/>
          <a:lstStyle/>
          <a:p>
            <a:r>
              <a:rPr lang="en-US" dirty="0"/>
              <a:t>NATIONAL DROUGHT MITIGATION CENTER</a:t>
            </a:r>
          </a:p>
        </p:txBody>
      </p:sp>
      <p:pic>
        <p:nvPicPr>
          <p:cNvPr id="6" name="Content Placeholder 5">
            <a:extLst>
              <a:ext uri="{FF2B5EF4-FFF2-40B4-BE49-F238E27FC236}">
                <a16:creationId xmlns:a16="http://schemas.microsoft.com/office/drawing/2014/main" id="{F2913BE7-FE90-2B80-565D-48E8D1876322}"/>
              </a:ext>
            </a:extLst>
          </p:cNvPr>
          <p:cNvPicPr>
            <a:picLocks noGrp="1" noChangeAspect="1"/>
          </p:cNvPicPr>
          <p:nvPr>
            <p:ph idx="1"/>
          </p:nvPr>
        </p:nvPicPr>
        <p:blipFill>
          <a:blip r:embed="rId2"/>
          <a:stretch>
            <a:fillRect/>
          </a:stretch>
        </p:blipFill>
        <p:spPr>
          <a:xfrm>
            <a:off x="4065998" y="284481"/>
            <a:ext cx="7991571" cy="6175304"/>
          </a:xfrm>
          <a:prstGeom prst="rect">
            <a:avLst/>
          </a:prstGeom>
        </p:spPr>
      </p:pic>
    </p:spTree>
    <p:extLst>
      <p:ext uri="{BB962C8B-B14F-4D97-AF65-F5344CB8AC3E}">
        <p14:creationId xmlns:p14="http://schemas.microsoft.com/office/powerpoint/2010/main" val="3032352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0562"/>
            <a:ext cx="4011827" cy="2872121"/>
          </a:xfrm>
        </p:spPr>
        <p:txBody>
          <a:bodyPr>
            <a:normAutofit/>
          </a:bodyPr>
          <a:lstStyle/>
          <a:p>
            <a:pPr algn="ctr"/>
            <a:r>
              <a:rPr lang="en-US" dirty="0"/>
              <a:t>Departure from Normal Temperatures for the Calendar Year</a:t>
            </a:r>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pic>
        <p:nvPicPr>
          <p:cNvPr id="6" name="Content Placeholder 5">
            <a:extLst>
              <a:ext uri="{FF2B5EF4-FFF2-40B4-BE49-F238E27FC236}">
                <a16:creationId xmlns:a16="http://schemas.microsoft.com/office/drawing/2014/main" id="{17F9D4A0-802F-9471-E7E9-39E143116FD2}"/>
              </a:ext>
            </a:extLst>
          </p:cNvPr>
          <p:cNvPicPr>
            <a:picLocks noGrp="1" noChangeAspect="1"/>
          </p:cNvPicPr>
          <p:nvPr>
            <p:ph idx="1"/>
          </p:nvPr>
        </p:nvPicPr>
        <p:blipFill>
          <a:blip r:embed="rId2"/>
          <a:stretch>
            <a:fillRect/>
          </a:stretch>
        </p:blipFill>
        <p:spPr>
          <a:xfrm>
            <a:off x="4076518" y="292608"/>
            <a:ext cx="8034202" cy="6208247"/>
          </a:xfrm>
          <a:prstGeom prst="rect">
            <a:avLst/>
          </a:prstGeom>
        </p:spPr>
      </p:pic>
    </p:spTree>
    <p:extLst>
      <p:ext uri="{BB962C8B-B14F-4D97-AF65-F5344CB8AC3E}">
        <p14:creationId xmlns:p14="http://schemas.microsoft.com/office/powerpoint/2010/main" val="3307803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6011" y="2159548"/>
            <a:ext cx="3200400" cy="2286000"/>
          </a:xfrm>
        </p:spPr>
        <p:txBody>
          <a:bodyPr>
            <a:normAutofit fontScale="90000"/>
          </a:bodyPr>
          <a:lstStyle/>
          <a:p>
            <a:pPr algn="ctr"/>
            <a:r>
              <a:rPr lang="en-US" sz="4000" dirty="0"/>
              <a:t>Percent of Normal Precipitation over the last 30 days</a:t>
            </a:r>
          </a:p>
        </p:txBody>
      </p:sp>
      <p:sp>
        <p:nvSpPr>
          <p:cNvPr id="5" name="Footer Placeholder 4"/>
          <p:cNvSpPr>
            <a:spLocks noGrp="1"/>
          </p:cNvSpPr>
          <p:nvPr>
            <p:ph type="ftr" sz="quarter" idx="11"/>
          </p:nvPr>
        </p:nvSpPr>
        <p:spPr/>
        <p:txBody>
          <a:bodyPr/>
          <a:lstStyle/>
          <a:p>
            <a:r>
              <a:rPr lang="en-US" spc="300" dirty="0"/>
              <a:t>NATIONAL DROUGHT MITIGATION CENTER</a:t>
            </a:r>
          </a:p>
        </p:txBody>
      </p:sp>
      <p:pic>
        <p:nvPicPr>
          <p:cNvPr id="7" name="Content Placeholder 6">
            <a:extLst>
              <a:ext uri="{FF2B5EF4-FFF2-40B4-BE49-F238E27FC236}">
                <a16:creationId xmlns:a16="http://schemas.microsoft.com/office/drawing/2014/main" id="{48349C36-6089-CEDE-21D8-10D4D696CC4E}"/>
              </a:ext>
            </a:extLst>
          </p:cNvPr>
          <p:cNvPicPr>
            <a:picLocks noGrp="1" noChangeAspect="1"/>
          </p:cNvPicPr>
          <p:nvPr>
            <p:ph idx="1"/>
          </p:nvPr>
        </p:nvPicPr>
        <p:blipFill>
          <a:blip r:embed="rId2"/>
          <a:stretch>
            <a:fillRect/>
          </a:stretch>
        </p:blipFill>
        <p:spPr>
          <a:xfrm>
            <a:off x="4044962" y="268225"/>
            <a:ext cx="8008862" cy="6188666"/>
          </a:xfrm>
          <a:prstGeom prst="rect">
            <a:avLst/>
          </a:prstGeom>
        </p:spPr>
      </p:pic>
    </p:spTree>
    <p:extLst>
      <p:ext uri="{BB962C8B-B14F-4D97-AF65-F5344CB8AC3E}">
        <p14:creationId xmlns:p14="http://schemas.microsoft.com/office/powerpoint/2010/main" val="2821496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11" y="2159548"/>
            <a:ext cx="3200400" cy="2286000"/>
          </a:xfrm>
        </p:spPr>
        <p:txBody>
          <a:bodyPr>
            <a:normAutofit fontScale="90000"/>
          </a:bodyPr>
          <a:lstStyle/>
          <a:p>
            <a:pPr algn="ctr"/>
            <a:r>
              <a:rPr lang="en-US" sz="4000" dirty="0"/>
              <a:t>Percent of Normal Precipitation over the last 60 days</a:t>
            </a:r>
          </a:p>
        </p:txBody>
      </p:sp>
      <p:sp>
        <p:nvSpPr>
          <p:cNvPr id="5" name="Footer Placeholder 4"/>
          <p:cNvSpPr>
            <a:spLocks noGrp="1"/>
          </p:cNvSpPr>
          <p:nvPr>
            <p:ph type="ftr" sz="quarter" idx="11"/>
          </p:nvPr>
        </p:nvSpPr>
        <p:spPr/>
        <p:txBody>
          <a:bodyPr/>
          <a:lstStyle/>
          <a:p>
            <a:r>
              <a:rPr lang="en-US" spc="300" dirty="0"/>
              <a:t>NATIONAL DROUGHT MITIGATION CENTER</a:t>
            </a:r>
          </a:p>
        </p:txBody>
      </p:sp>
      <p:pic>
        <p:nvPicPr>
          <p:cNvPr id="6" name="Content Placeholder 5">
            <a:extLst>
              <a:ext uri="{FF2B5EF4-FFF2-40B4-BE49-F238E27FC236}">
                <a16:creationId xmlns:a16="http://schemas.microsoft.com/office/drawing/2014/main" id="{0D452AEE-A378-5BE1-6B75-B1119CF42F48}"/>
              </a:ext>
            </a:extLst>
          </p:cNvPr>
          <p:cNvPicPr>
            <a:picLocks noGrp="1" noChangeAspect="1"/>
          </p:cNvPicPr>
          <p:nvPr>
            <p:ph idx="1"/>
          </p:nvPr>
        </p:nvPicPr>
        <p:blipFill>
          <a:blip r:embed="rId2"/>
          <a:stretch>
            <a:fillRect/>
          </a:stretch>
        </p:blipFill>
        <p:spPr>
          <a:xfrm>
            <a:off x="4068064" y="286077"/>
            <a:ext cx="8067040" cy="6233621"/>
          </a:xfrm>
          <a:prstGeom prst="rect">
            <a:avLst/>
          </a:prstGeom>
        </p:spPr>
      </p:pic>
    </p:spTree>
    <p:extLst>
      <p:ext uri="{BB962C8B-B14F-4D97-AF65-F5344CB8AC3E}">
        <p14:creationId xmlns:p14="http://schemas.microsoft.com/office/powerpoint/2010/main" val="3815974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11" y="2159548"/>
            <a:ext cx="3200400" cy="2286000"/>
          </a:xfrm>
        </p:spPr>
        <p:txBody>
          <a:bodyPr>
            <a:normAutofit fontScale="90000"/>
          </a:bodyPr>
          <a:lstStyle/>
          <a:p>
            <a:pPr algn="ctr"/>
            <a:r>
              <a:rPr lang="en-US" sz="4000" dirty="0"/>
              <a:t>Percent of Normal Precipitation over the last 90 days</a:t>
            </a:r>
          </a:p>
        </p:txBody>
      </p:sp>
      <p:sp>
        <p:nvSpPr>
          <p:cNvPr id="5" name="Footer Placeholder 4"/>
          <p:cNvSpPr>
            <a:spLocks noGrp="1"/>
          </p:cNvSpPr>
          <p:nvPr>
            <p:ph type="ftr" sz="quarter" idx="11"/>
          </p:nvPr>
        </p:nvSpPr>
        <p:spPr/>
        <p:txBody>
          <a:bodyPr/>
          <a:lstStyle/>
          <a:p>
            <a:r>
              <a:rPr lang="en-US" spc="300" dirty="0"/>
              <a:t>NATIONAL DROUGHT MITIGATION CENTER</a:t>
            </a:r>
          </a:p>
        </p:txBody>
      </p:sp>
      <p:pic>
        <p:nvPicPr>
          <p:cNvPr id="6" name="Content Placeholder 5">
            <a:extLst>
              <a:ext uri="{FF2B5EF4-FFF2-40B4-BE49-F238E27FC236}">
                <a16:creationId xmlns:a16="http://schemas.microsoft.com/office/drawing/2014/main" id="{C3A8BBB4-A879-60A6-F476-E77997048D5A}"/>
              </a:ext>
            </a:extLst>
          </p:cNvPr>
          <p:cNvPicPr>
            <a:picLocks noGrp="1" noChangeAspect="1"/>
          </p:cNvPicPr>
          <p:nvPr>
            <p:ph idx="1"/>
          </p:nvPr>
        </p:nvPicPr>
        <p:blipFill>
          <a:blip r:embed="rId2"/>
          <a:stretch>
            <a:fillRect/>
          </a:stretch>
        </p:blipFill>
        <p:spPr>
          <a:xfrm>
            <a:off x="4087036" y="300736"/>
            <a:ext cx="8072452" cy="6237803"/>
          </a:xfrm>
          <a:prstGeom prst="rect">
            <a:avLst/>
          </a:prstGeom>
        </p:spPr>
      </p:pic>
    </p:spTree>
    <p:extLst>
      <p:ext uri="{BB962C8B-B14F-4D97-AF65-F5344CB8AC3E}">
        <p14:creationId xmlns:p14="http://schemas.microsoft.com/office/powerpoint/2010/main" val="1343977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11" y="2159548"/>
            <a:ext cx="3200400" cy="2286000"/>
          </a:xfrm>
        </p:spPr>
        <p:txBody>
          <a:bodyPr>
            <a:normAutofit fontScale="90000"/>
          </a:bodyPr>
          <a:lstStyle/>
          <a:p>
            <a:pPr algn="ctr"/>
            <a:r>
              <a:rPr lang="en-US" sz="4000" dirty="0"/>
              <a:t>Percent of Normal Precipitation for the calendar year</a:t>
            </a:r>
          </a:p>
        </p:txBody>
      </p:sp>
      <p:sp>
        <p:nvSpPr>
          <p:cNvPr id="5" name="Footer Placeholder 4"/>
          <p:cNvSpPr>
            <a:spLocks noGrp="1"/>
          </p:cNvSpPr>
          <p:nvPr>
            <p:ph type="ftr" sz="quarter" idx="11"/>
          </p:nvPr>
        </p:nvSpPr>
        <p:spPr/>
        <p:txBody>
          <a:bodyPr/>
          <a:lstStyle/>
          <a:p>
            <a:r>
              <a:rPr lang="en-US" spc="300" dirty="0"/>
              <a:t>NATIONAL DROUGHT MITIGATION CENTER</a:t>
            </a:r>
          </a:p>
        </p:txBody>
      </p:sp>
      <p:pic>
        <p:nvPicPr>
          <p:cNvPr id="6" name="Content Placeholder 5">
            <a:extLst>
              <a:ext uri="{FF2B5EF4-FFF2-40B4-BE49-F238E27FC236}">
                <a16:creationId xmlns:a16="http://schemas.microsoft.com/office/drawing/2014/main" id="{E9CC4E8D-7E3F-34C2-758A-091A5E0CA32F}"/>
              </a:ext>
            </a:extLst>
          </p:cNvPr>
          <p:cNvPicPr>
            <a:picLocks noGrp="1" noChangeAspect="1"/>
          </p:cNvPicPr>
          <p:nvPr>
            <p:ph idx="1"/>
          </p:nvPr>
        </p:nvPicPr>
        <p:blipFill>
          <a:blip r:embed="rId2"/>
          <a:stretch>
            <a:fillRect/>
          </a:stretch>
        </p:blipFill>
        <p:spPr>
          <a:xfrm>
            <a:off x="4055872" y="276655"/>
            <a:ext cx="7949184" cy="6142551"/>
          </a:xfrm>
          <a:prstGeom prst="rect">
            <a:avLst/>
          </a:prstGeom>
        </p:spPr>
      </p:pic>
    </p:spTree>
    <p:extLst>
      <p:ext uri="{BB962C8B-B14F-4D97-AF65-F5344CB8AC3E}">
        <p14:creationId xmlns:p14="http://schemas.microsoft.com/office/powerpoint/2010/main" val="4030235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17212"/>
            <a:ext cx="3200400" cy="2286000"/>
          </a:xfrm>
        </p:spPr>
        <p:txBody>
          <a:bodyPr>
            <a:normAutofit fontScale="90000"/>
          </a:bodyPr>
          <a:lstStyle/>
          <a:p>
            <a:pPr algn="ctr"/>
            <a:r>
              <a:rPr lang="en-US" sz="4000" dirty="0"/>
              <a:t>NLDAS Soil Moisture Model:  Current Soil Moisture Anomaly</a:t>
            </a:r>
          </a:p>
        </p:txBody>
      </p:sp>
      <p:sp>
        <p:nvSpPr>
          <p:cNvPr id="5" name="Footer Placeholder 4"/>
          <p:cNvSpPr>
            <a:spLocks noGrp="1"/>
          </p:cNvSpPr>
          <p:nvPr>
            <p:ph type="ftr" sz="quarter" idx="11"/>
          </p:nvPr>
        </p:nvSpPr>
        <p:spPr/>
        <p:txBody>
          <a:bodyPr/>
          <a:lstStyle/>
          <a:p>
            <a:r>
              <a:rPr lang="en-US" spc="300" dirty="0"/>
              <a:t>NATIONAL DROUGHT MITIGATION CENTER</a:t>
            </a:r>
          </a:p>
        </p:txBody>
      </p:sp>
      <p:pic>
        <p:nvPicPr>
          <p:cNvPr id="6" name="Content Placeholder 5">
            <a:extLst>
              <a:ext uri="{FF2B5EF4-FFF2-40B4-BE49-F238E27FC236}">
                <a16:creationId xmlns:a16="http://schemas.microsoft.com/office/drawing/2014/main" id="{EC66DD48-C339-45AE-A3AD-1D0D89C5C362}"/>
              </a:ext>
            </a:extLst>
          </p:cNvPr>
          <p:cNvPicPr>
            <a:picLocks noGrp="1" noChangeAspect="1"/>
          </p:cNvPicPr>
          <p:nvPr>
            <p:ph idx="1"/>
          </p:nvPr>
        </p:nvPicPr>
        <p:blipFill>
          <a:blip r:embed="rId2"/>
          <a:stretch>
            <a:fillRect/>
          </a:stretch>
        </p:blipFill>
        <p:spPr>
          <a:xfrm>
            <a:off x="3377184" y="624926"/>
            <a:ext cx="8742188" cy="5121570"/>
          </a:xfrm>
          <a:prstGeom prst="rect">
            <a:avLst/>
          </a:prstGeom>
        </p:spPr>
      </p:pic>
    </p:spTree>
    <p:extLst>
      <p:ext uri="{BB962C8B-B14F-4D97-AF65-F5344CB8AC3E}">
        <p14:creationId xmlns:p14="http://schemas.microsoft.com/office/powerpoint/2010/main" val="3856986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ECA71A-2343-4C48-91E7-BA4CC2B8BF1C}"/>
              </a:ext>
            </a:extLst>
          </p:cNvPr>
          <p:cNvSpPr>
            <a:spLocks noGrp="1"/>
          </p:cNvSpPr>
          <p:nvPr>
            <p:ph type="title"/>
          </p:nvPr>
        </p:nvSpPr>
        <p:spPr>
          <a:xfrm>
            <a:off x="0" y="594359"/>
            <a:ext cx="4043494" cy="2286000"/>
          </a:xfrm>
        </p:spPr>
        <p:txBody>
          <a:bodyPr/>
          <a:lstStyle/>
          <a:p>
            <a:pPr algn="ctr"/>
            <a:r>
              <a:rPr lang="en-US" dirty="0"/>
              <a:t>NASA GRACE-Based Root Zone Soil Moisture</a:t>
            </a:r>
          </a:p>
        </p:txBody>
      </p:sp>
      <p:sp>
        <p:nvSpPr>
          <p:cNvPr id="5" name="Text Placeholder 4">
            <a:extLst>
              <a:ext uri="{FF2B5EF4-FFF2-40B4-BE49-F238E27FC236}">
                <a16:creationId xmlns:a16="http://schemas.microsoft.com/office/drawing/2014/main" id="{8D10AD6E-326E-47C0-B399-0E7BE8D3FB1F}"/>
              </a:ext>
            </a:extLst>
          </p:cNvPr>
          <p:cNvSpPr>
            <a:spLocks noGrp="1"/>
          </p:cNvSpPr>
          <p:nvPr>
            <p:ph type="body" sz="half" idx="2"/>
          </p:nvPr>
        </p:nvSpPr>
        <p:spPr/>
        <p:txBody>
          <a:bodyPr/>
          <a:lstStyle/>
          <a:p>
            <a:r>
              <a:rPr lang="en-US" dirty="0"/>
              <a:t>https://nasagrace.unl.edu/</a:t>
            </a:r>
          </a:p>
        </p:txBody>
      </p:sp>
      <p:sp>
        <p:nvSpPr>
          <p:cNvPr id="2" name="Footer Placeholder 1">
            <a:extLst>
              <a:ext uri="{FF2B5EF4-FFF2-40B4-BE49-F238E27FC236}">
                <a16:creationId xmlns:a16="http://schemas.microsoft.com/office/drawing/2014/main" id="{14503263-2097-45D5-A8A1-E7CCA1772AD7}"/>
              </a:ext>
            </a:extLst>
          </p:cNvPr>
          <p:cNvSpPr>
            <a:spLocks noGrp="1"/>
          </p:cNvSpPr>
          <p:nvPr>
            <p:ph type="ftr" sz="quarter" idx="11"/>
          </p:nvPr>
        </p:nvSpPr>
        <p:spPr/>
        <p:txBody>
          <a:bodyPr/>
          <a:lstStyle/>
          <a:p>
            <a:r>
              <a:rPr lang="en-US"/>
              <a:t>NATIONAL DROUGHT MITIGATION CENTER</a:t>
            </a:r>
            <a:endParaRPr lang="en-US" dirty="0"/>
          </a:p>
        </p:txBody>
      </p:sp>
      <p:pic>
        <p:nvPicPr>
          <p:cNvPr id="7" name="Content Placeholder 6">
            <a:extLst>
              <a:ext uri="{FF2B5EF4-FFF2-40B4-BE49-F238E27FC236}">
                <a16:creationId xmlns:a16="http://schemas.microsoft.com/office/drawing/2014/main" id="{69BC3DF4-2640-3725-43E3-D29DB2D8B787}"/>
              </a:ext>
            </a:extLst>
          </p:cNvPr>
          <p:cNvPicPr>
            <a:picLocks noGrp="1" noChangeAspect="1"/>
          </p:cNvPicPr>
          <p:nvPr>
            <p:ph idx="1"/>
          </p:nvPr>
        </p:nvPicPr>
        <p:blipFill>
          <a:blip r:embed="rId2"/>
          <a:stretch>
            <a:fillRect/>
          </a:stretch>
        </p:blipFill>
        <p:spPr>
          <a:xfrm>
            <a:off x="4043494" y="128669"/>
            <a:ext cx="8193210" cy="6331116"/>
          </a:xfrm>
          <a:prstGeom prst="rect">
            <a:avLst/>
          </a:prstGeom>
        </p:spPr>
      </p:pic>
    </p:spTree>
    <p:extLst>
      <p:ext uri="{BB962C8B-B14F-4D97-AF65-F5344CB8AC3E}">
        <p14:creationId xmlns:p14="http://schemas.microsoft.com/office/powerpoint/2010/main" val="3061299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F633EE0-A086-D9BC-AD3D-B26693B56AD1}"/>
              </a:ext>
            </a:extLst>
          </p:cNvPr>
          <p:cNvSpPr>
            <a:spLocks noGrp="1"/>
          </p:cNvSpPr>
          <p:nvPr>
            <p:ph type="ftr" sz="quarter" idx="11"/>
          </p:nvPr>
        </p:nvSpPr>
        <p:spPr/>
        <p:txBody>
          <a:bodyPr/>
          <a:lstStyle/>
          <a:p>
            <a:r>
              <a:rPr lang="en-US"/>
              <a:t>NATIONAL DROUGHT MITIGATION CENTER</a:t>
            </a:r>
            <a:endParaRPr lang="en-US" dirty="0"/>
          </a:p>
        </p:txBody>
      </p:sp>
      <p:pic>
        <p:nvPicPr>
          <p:cNvPr id="3" name="Picture 2">
            <a:extLst>
              <a:ext uri="{FF2B5EF4-FFF2-40B4-BE49-F238E27FC236}">
                <a16:creationId xmlns:a16="http://schemas.microsoft.com/office/drawing/2014/main" id="{DF021337-7E0E-3EF2-0C26-F52515FFF8F4}"/>
              </a:ext>
            </a:extLst>
          </p:cNvPr>
          <p:cNvPicPr>
            <a:picLocks noChangeAspect="1"/>
          </p:cNvPicPr>
          <p:nvPr/>
        </p:nvPicPr>
        <p:blipFill>
          <a:blip r:embed="rId2"/>
          <a:stretch>
            <a:fillRect/>
          </a:stretch>
        </p:blipFill>
        <p:spPr>
          <a:xfrm>
            <a:off x="1658470" y="0"/>
            <a:ext cx="8875059" cy="6858000"/>
          </a:xfrm>
          <a:prstGeom prst="rect">
            <a:avLst/>
          </a:prstGeom>
        </p:spPr>
      </p:pic>
    </p:spTree>
    <p:extLst>
      <p:ext uri="{BB962C8B-B14F-4D97-AF65-F5344CB8AC3E}">
        <p14:creationId xmlns:p14="http://schemas.microsoft.com/office/powerpoint/2010/main" val="439399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pc="300" dirty="0"/>
              <a:t>NATIONAL DROUGHT MITIGATION CENTER</a:t>
            </a:r>
          </a:p>
        </p:txBody>
      </p:sp>
      <p:sp>
        <p:nvSpPr>
          <p:cNvPr id="2" name="Title 1"/>
          <p:cNvSpPr>
            <a:spLocks noGrp="1"/>
          </p:cNvSpPr>
          <p:nvPr>
            <p:ph type="title" idx="4294967295"/>
          </p:nvPr>
        </p:nvSpPr>
        <p:spPr>
          <a:xfrm>
            <a:off x="518985" y="162800"/>
            <a:ext cx="11417643" cy="699272"/>
          </a:xfrm>
        </p:spPr>
        <p:txBody>
          <a:bodyPr>
            <a:normAutofit fontScale="90000"/>
          </a:bodyPr>
          <a:lstStyle/>
          <a:p>
            <a:pPr marL="742950" indent="-285750">
              <a:spcBef>
                <a:spcPct val="20000"/>
              </a:spcBef>
            </a:pPr>
            <a:r>
              <a:rPr lang="en-US" b="1" i="1" dirty="0">
                <a:solidFill>
                  <a:srgbClr val="CC3300"/>
                </a:solidFill>
              </a:rPr>
              <a:t>Regional Climatic and Drought Conditions…</a:t>
            </a:r>
          </a:p>
        </p:txBody>
      </p:sp>
    </p:spTree>
    <p:extLst>
      <p:ext uri="{BB962C8B-B14F-4D97-AF65-F5344CB8AC3E}">
        <p14:creationId xmlns:p14="http://schemas.microsoft.com/office/powerpoint/2010/main" val="2293755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6262D10-5464-492F-977E-1593D4942A56}"/>
              </a:ext>
            </a:extLst>
          </p:cNvPr>
          <p:cNvSpPr>
            <a:spLocks noGrp="1"/>
          </p:cNvSpPr>
          <p:nvPr>
            <p:ph type="title"/>
          </p:nvPr>
        </p:nvSpPr>
        <p:spPr/>
        <p:txBody>
          <a:bodyPr/>
          <a:lstStyle/>
          <a:p>
            <a:endParaRPr lang="en-US"/>
          </a:p>
        </p:txBody>
      </p:sp>
      <p:sp>
        <p:nvSpPr>
          <p:cNvPr id="7" name="Text Placeholder 6">
            <a:extLst>
              <a:ext uri="{FF2B5EF4-FFF2-40B4-BE49-F238E27FC236}">
                <a16:creationId xmlns:a16="http://schemas.microsoft.com/office/drawing/2014/main" id="{E1D8DD5B-A0CC-4955-9C47-A94E4114253F}"/>
              </a:ext>
            </a:extLst>
          </p:cNvPr>
          <p:cNvSpPr>
            <a:spLocks noGrp="1"/>
          </p:cNvSpPr>
          <p:nvPr>
            <p:ph type="body" idx="1"/>
          </p:nvPr>
        </p:nvSpPr>
        <p:spPr>
          <a:xfrm>
            <a:off x="1097280" y="5448450"/>
            <a:ext cx="10058400" cy="1143000"/>
          </a:xfrm>
        </p:spPr>
        <p:txBody>
          <a:bodyPr/>
          <a:lstStyle/>
          <a:p>
            <a:pPr algn="ctr"/>
            <a:r>
              <a:rPr lang="en-US" b="1" dirty="0">
                <a:solidFill>
                  <a:srgbClr val="FF0000"/>
                </a:solidFill>
              </a:rPr>
              <a:t>NDMC’s weekly Objective Blends for both short-term and long-term drought </a:t>
            </a:r>
          </a:p>
        </p:txBody>
      </p:sp>
      <p:sp>
        <p:nvSpPr>
          <p:cNvPr id="2" name="Footer Placeholder 1">
            <a:extLst>
              <a:ext uri="{FF2B5EF4-FFF2-40B4-BE49-F238E27FC236}">
                <a16:creationId xmlns:a16="http://schemas.microsoft.com/office/drawing/2014/main" id="{5A106C08-F72B-4018-8FE6-EB83D401B8B1}"/>
              </a:ext>
            </a:extLst>
          </p:cNvPr>
          <p:cNvSpPr>
            <a:spLocks noGrp="1"/>
          </p:cNvSpPr>
          <p:nvPr>
            <p:ph type="ftr" sz="quarter" idx="11"/>
          </p:nvPr>
        </p:nvSpPr>
        <p:spPr/>
        <p:txBody>
          <a:bodyPr/>
          <a:lstStyle/>
          <a:p>
            <a:r>
              <a:rPr lang="en-US"/>
              <a:t>NATIONAL DROUGHT MITIGATION CENTER</a:t>
            </a:r>
            <a:endParaRPr lang="en-US" dirty="0"/>
          </a:p>
        </p:txBody>
      </p:sp>
      <p:pic>
        <p:nvPicPr>
          <p:cNvPr id="3" name="Picture 2">
            <a:extLst>
              <a:ext uri="{FF2B5EF4-FFF2-40B4-BE49-F238E27FC236}">
                <a16:creationId xmlns:a16="http://schemas.microsoft.com/office/drawing/2014/main" id="{9CB44D66-C28E-420B-ADF0-06ABA026EE4F}"/>
              </a:ext>
            </a:extLst>
          </p:cNvPr>
          <p:cNvPicPr>
            <a:picLocks noChangeAspect="1"/>
          </p:cNvPicPr>
          <p:nvPr/>
        </p:nvPicPr>
        <p:blipFill>
          <a:blip r:embed="rId2"/>
          <a:stretch>
            <a:fillRect/>
          </a:stretch>
        </p:blipFill>
        <p:spPr>
          <a:xfrm>
            <a:off x="0" y="-75501"/>
            <a:ext cx="6264109" cy="4840448"/>
          </a:xfrm>
          <a:prstGeom prst="rect">
            <a:avLst/>
          </a:prstGeom>
        </p:spPr>
      </p:pic>
      <p:pic>
        <p:nvPicPr>
          <p:cNvPr id="4" name="Picture 3">
            <a:extLst>
              <a:ext uri="{FF2B5EF4-FFF2-40B4-BE49-F238E27FC236}">
                <a16:creationId xmlns:a16="http://schemas.microsoft.com/office/drawing/2014/main" id="{C25F4491-4386-415B-A7F2-1057539315A3}"/>
              </a:ext>
            </a:extLst>
          </p:cNvPr>
          <p:cNvPicPr>
            <a:picLocks noChangeAspect="1"/>
          </p:cNvPicPr>
          <p:nvPr/>
        </p:nvPicPr>
        <p:blipFill>
          <a:blip r:embed="rId3"/>
          <a:stretch>
            <a:fillRect/>
          </a:stretch>
        </p:blipFill>
        <p:spPr>
          <a:xfrm>
            <a:off x="6043992" y="14215"/>
            <a:ext cx="6148007" cy="4750732"/>
          </a:xfrm>
          <a:prstGeom prst="rect">
            <a:avLst/>
          </a:prstGeom>
        </p:spPr>
      </p:pic>
      <p:sp>
        <p:nvSpPr>
          <p:cNvPr id="5" name="TextBox 4">
            <a:extLst>
              <a:ext uri="{FF2B5EF4-FFF2-40B4-BE49-F238E27FC236}">
                <a16:creationId xmlns:a16="http://schemas.microsoft.com/office/drawing/2014/main" id="{6D3E2109-A274-4B7D-8F30-753055879B10}"/>
              </a:ext>
            </a:extLst>
          </p:cNvPr>
          <p:cNvSpPr txBox="1"/>
          <p:nvPr/>
        </p:nvSpPr>
        <p:spPr>
          <a:xfrm>
            <a:off x="4585163" y="4580281"/>
            <a:ext cx="2917658" cy="369332"/>
          </a:xfrm>
          <a:prstGeom prst="rect">
            <a:avLst/>
          </a:prstGeom>
          <a:noFill/>
        </p:spPr>
        <p:txBody>
          <a:bodyPr wrap="none" rtlCol="0">
            <a:spAutoFit/>
          </a:bodyPr>
          <a:lstStyle/>
          <a:p>
            <a:r>
              <a:rPr lang="en-US"/>
              <a:t>https://ndmcblends.unl.edu/</a:t>
            </a:r>
            <a:endParaRPr lang="en-US" dirty="0"/>
          </a:p>
        </p:txBody>
      </p:sp>
    </p:spTree>
    <p:extLst>
      <p:ext uri="{BB962C8B-B14F-4D97-AF65-F5344CB8AC3E}">
        <p14:creationId xmlns:p14="http://schemas.microsoft.com/office/powerpoint/2010/main" val="630963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AF27958-F0C0-4917-92B9-332F0E2BAC4B}"/>
              </a:ext>
            </a:extLst>
          </p:cNvPr>
          <p:cNvSpPr>
            <a:spLocks noGrp="1"/>
          </p:cNvSpPr>
          <p:nvPr>
            <p:ph type="ftr" sz="quarter" idx="11"/>
          </p:nvPr>
        </p:nvSpPr>
        <p:spPr/>
        <p:txBody>
          <a:bodyPr/>
          <a:lstStyle/>
          <a:p>
            <a:r>
              <a:rPr lang="en-US"/>
              <a:t>NATIONAL DROUGHT MITIGATION CENTER</a:t>
            </a:r>
            <a:endParaRPr lang="en-US" dirty="0"/>
          </a:p>
        </p:txBody>
      </p:sp>
      <p:sp>
        <p:nvSpPr>
          <p:cNvPr id="2" name="Title 1">
            <a:extLst>
              <a:ext uri="{FF2B5EF4-FFF2-40B4-BE49-F238E27FC236}">
                <a16:creationId xmlns:a16="http://schemas.microsoft.com/office/drawing/2014/main" id="{DB63965B-4A6C-4ED3-90E7-33D406186FCA}"/>
              </a:ext>
            </a:extLst>
          </p:cNvPr>
          <p:cNvSpPr>
            <a:spLocks noGrp="1"/>
          </p:cNvSpPr>
          <p:nvPr>
            <p:ph type="title" idx="4294967295"/>
          </p:nvPr>
        </p:nvSpPr>
        <p:spPr>
          <a:xfrm>
            <a:off x="0" y="-530225"/>
            <a:ext cx="12192000" cy="1450975"/>
          </a:xfrm>
        </p:spPr>
        <p:txBody>
          <a:bodyPr/>
          <a:lstStyle/>
          <a:p>
            <a:pPr algn="ctr"/>
            <a:r>
              <a:rPr lang="en-US" b="1" dirty="0">
                <a:solidFill>
                  <a:srgbClr val="C00000"/>
                </a:solidFill>
              </a:rPr>
              <a:t>NOAA’s Official Winter Outlook</a:t>
            </a:r>
          </a:p>
        </p:txBody>
      </p:sp>
      <p:pic>
        <p:nvPicPr>
          <p:cNvPr id="3" name="Picture 2">
            <a:extLst>
              <a:ext uri="{FF2B5EF4-FFF2-40B4-BE49-F238E27FC236}">
                <a16:creationId xmlns:a16="http://schemas.microsoft.com/office/drawing/2014/main" id="{58A0EB5C-75FB-0B99-A478-73E363D40F69}"/>
              </a:ext>
            </a:extLst>
          </p:cNvPr>
          <p:cNvPicPr>
            <a:picLocks noChangeAspect="1"/>
          </p:cNvPicPr>
          <p:nvPr/>
        </p:nvPicPr>
        <p:blipFill>
          <a:blip r:embed="rId2"/>
          <a:stretch>
            <a:fillRect/>
          </a:stretch>
        </p:blipFill>
        <p:spPr>
          <a:xfrm>
            <a:off x="1" y="1926335"/>
            <a:ext cx="6382152" cy="4931663"/>
          </a:xfrm>
          <a:prstGeom prst="rect">
            <a:avLst/>
          </a:prstGeom>
        </p:spPr>
      </p:pic>
      <p:pic>
        <p:nvPicPr>
          <p:cNvPr id="4" name="Picture 3">
            <a:extLst>
              <a:ext uri="{FF2B5EF4-FFF2-40B4-BE49-F238E27FC236}">
                <a16:creationId xmlns:a16="http://schemas.microsoft.com/office/drawing/2014/main" id="{9438383F-16C5-847A-8126-63025ABBD596}"/>
              </a:ext>
            </a:extLst>
          </p:cNvPr>
          <p:cNvPicPr>
            <a:picLocks noChangeAspect="1"/>
          </p:cNvPicPr>
          <p:nvPr/>
        </p:nvPicPr>
        <p:blipFill>
          <a:blip r:embed="rId3"/>
          <a:stretch>
            <a:fillRect/>
          </a:stretch>
        </p:blipFill>
        <p:spPr>
          <a:xfrm>
            <a:off x="5809844" y="1926334"/>
            <a:ext cx="6382155" cy="4931665"/>
          </a:xfrm>
          <a:prstGeom prst="rect">
            <a:avLst/>
          </a:prstGeom>
        </p:spPr>
      </p:pic>
    </p:spTree>
    <p:extLst>
      <p:ext uri="{BB962C8B-B14F-4D97-AF65-F5344CB8AC3E}">
        <p14:creationId xmlns:p14="http://schemas.microsoft.com/office/powerpoint/2010/main" val="4274523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93410"/>
            <a:ext cx="3213980" cy="2231392"/>
          </a:xfrm>
          <a:solidFill>
            <a:schemeClr val="bg1"/>
          </a:solidFill>
        </p:spPr>
        <p:txBody>
          <a:bodyPr>
            <a:normAutofit fontScale="90000"/>
          </a:bodyPr>
          <a:lstStyle/>
          <a:p>
            <a:r>
              <a:rPr lang="en-US" b="1"/>
              <a:t>What does a typical La Nina pattern mean?</a:t>
            </a:r>
          </a:p>
        </p:txBody>
      </p:sp>
      <p:pic>
        <p:nvPicPr>
          <p:cNvPr id="6" name="Content Placeholder 5"/>
          <p:cNvPicPr>
            <a:picLocks noGrp="1" noChangeAspect="1"/>
          </p:cNvPicPr>
          <p:nvPr>
            <p:ph idx="1"/>
          </p:nvPr>
        </p:nvPicPr>
        <p:blipFill>
          <a:blip r:embed="rId2"/>
          <a:stretch>
            <a:fillRect/>
          </a:stretch>
        </p:blipFill>
        <p:spPr>
          <a:xfrm>
            <a:off x="3333043" y="0"/>
            <a:ext cx="8554156" cy="6672241"/>
          </a:xfrm>
          <a:prstGeom prst="rect">
            <a:avLst/>
          </a:prstGeom>
        </p:spPr>
      </p:pic>
      <p:sp>
        <p:nvSpPr>
          <p:cNvPr id="7" name="TextBox 6"/>
          <p:cNvSpPr txBox="1"/>
          <p:nvPr/>
        </p:nvSpPr>
        <p:spPr>
          <a:xfrm>
            <a:off x="1828394" y="6513964"/>
            <a:ext cx="10363606" cy="369332"/>
          </a:xfrm>
          <a:prstGeom prst="rect">
            <a:avLst/>
          </a:prstGeom>
          <a:solidFill>
            <a:schemeClr val="bg2"/>
          </a:solidFill>
        </p:spPr>
        <p:txBody>
          <a:bodyPr wrap="none" rtlCol="0">
            <a:spAutoFit/>
          </a:bodyPr>
          <a:lstStyle/>
          <a:p>
            <a:r>
              <a:rPr lang="en-US" dirty="0"/>
              <a:t>https://www.pmel.noaa.gov/elnino/sites/default/files/thumbnails/image/LaNina-Jet-Wintertime-Pattern.jpg</a:t>
            </a:r>
          </a:p>
        </p:txBody>
      </p:sp>
      <p:sp>
        <p:nvSpPr>
          <p:cNvPr id="3" name="Oval 2">
            <a:extLst>
              <a:ext uri="{FF2B5EF4-FFF2-40B4-BE49-F238E27FC236}">
                <a16:creationId xmlns:a16="http://schemas.microsoft.com/office/drawing/2014/main" id="{5C5A8D4A-12EE-C377-1DA2-1E5D8AC6E148}"/>
              </a:ext>
            </a:extLst>
          </p:cNvPr>
          <p:cNvSpPr/>
          <p:nvPr/>
        </p:nvSpPr>
        <p:spPr>
          <a:xfrm>
            <a:off x="3473824" y="243840"/>
            <a:ext cx="2495176" cy="405908"/>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Left 3">
            <a:extLst>
              <a:ext uri="{FF2B5EF4-FFF2-40B4-BE49-F238E27FC236}">
                <a16:creationId xmlns:a16="http://schemas.microsoft.com/office/drawing/2014/main" id="{34CF9150-FC66-DB03-D24A-11F8E6646F7C}"/>
              </a:ext>
            </a:extLst>
          </p:cNvPr>
          <p:cNvSpPr/>
          <p:nvPr/>
        </p:nvSpPr>
        <p:spPr>
          <a:xfrm>
            <a:off x="6212541" y="369332"/>
            <a:ext cx="1192306" cy="226821"/>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6586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AB5C2FD-AB4C-4F6B-A072-BC95E8657CF7}"/>
              </a:ext>
            </a:extLst>
          </p:cNvPr>
          <p:cNvSpPr>
            <a:spLocks noGrp="1"/>
          </p:cNvSpPr>
          <p:nvPr>
            <p:ph type="ftr" sz="quarter" idx="11"/>
          </p:nvPr>
        </p:nvSpPr>
        <p:spPr/>
        <p:txBody>
          <a:bodyPr/>
          <a:lstStyle/>
          <a:p>
            <a:r>
              <a:rPr lang="en-US"/>
              <a:t>NATIONAL DROUGHT MITIGATION CENTER</a:t>
            </a:r>
            <a:endParaRPr lang="en-US" dirty="0"/>
          </a:p>
        </p:txBody>
      </p:sp>
      <p:pic>
        <p:nvPicPr>
          <p:cNvPr id="3" name="Picture 2">
            <a:extLst>
              <a:ext uri="{FF2B5EF4-FFF2-40B4-BE49-F238E27FC236}">
                <a16:creationId xmlns:a16="http://schemas.microsoft.com/office/drawing/2014/main" id="{26D431AC-FDE2-4DC0-A2CB-E4BB1CB3A5CE}"/>
              </a:ext>
            </a:extLst>
          </p:cNvPr>
          <p:cNvPicPr>
            <a:picLocks noChangeAspect="1"/>
          </p:cNvPicPr>
          <p:nvPr/>
        </p:nvPicPr>
        <p:blipFill>
          <a:blip r:embed="rId2"/>
          <a:stretch>
            <a:fillRect/>
          </a:stretch>
        </p:blipFill>
        <p:spPr>
          <a:xfrm>
            <a:off x="1656074" y="0"/>
            <a:ext cx="8879851" cy="6858000"/>
          </a:xfrm>
          <a:prstGeom prst="rect">
            <a:avLst/>
          </a:prstGeom>
        </p:spPr>
      </p:pic>
    </p:spTree>
    <p:extLst>
      <p:ext uri="{BB962C8B-B14F-4D97-AF65-F5344CB8AC3E}">
        <p14:creationId xmlns:p14="http://schemas.microsoft.com/office/powerpoint/2010/main" val="175813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7D9734-AAC5-AAB5-012C-BB215802DBD3}"/>
              </a:ext>
            </a:extLst>
          </p:cNvPr>
          <p:cNvPicPr>
            <a:picLocks noChangeAspect="1"/>
          </p:cNvPicPr>
          <p:nvPr/>
        </p:nvPicPr>
        <p:blipFill>
          <a:blip r:embed="rId2"/>
          <a:stretch>
            <a:fillRect/>
          </a:stretch>
        </p:blipFill>
        <p:spPr>
          <a:xfrm>
            <a:off x="1566666" y="0"/>
            <a:ext cx="8879851" cy="6858000"/>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sp>
        <p:nvSpPr>
          <p:cNvPr id="4" name="Oval 3"/>
          <p:cNvSpPr/>
          <p:nvPr/>
        </p:nvSpPr>
        <p:spPr>
          <a:xfrm>
            <a:off x="6458701" y="0"/>
            <a:ext cx="4100575" cy="7051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6585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Climate/Drought Summary</a:t>
            </a:r>
          </a:p>
        </p:txBody>
      </p:sp>
      <p:sp>
        <p:nvSpPr>
          <p:cNvPr id="3" name="Content Placeholder 2"/>
          <p:cNvSpPr>
            <a:spLocks noGrp="1"/>
          </p:cNvSpPr>
          <p:nvPr>
            <p:ph idx="1"/>
          </p:nvPr>
        </p:nvSpPr>
        <p:spPr>
          <a:xfrm>
            <a:off x="1097280" y="1845733"/>
            <a:ext cx="10058400" cy="4406786"/>
          </a:xfrm>
        </p:spPr>
        <p:txBody>
          <a:bodyPr>
            <a:normAutofit/>
          </a:bodyPr>
          <a:lstStyle/>
          <a:p>
            <a:pPr>
              <a:buFont typeface="Wingdings" panose="05000000000000000000" pitchFamily="2" charset="2"/>
              <a:buChar char="Ø"/>
            </a:pPr>
            <a:r>
              <a:rPr lang="en-US" dirty="0"/>
              <a:t>Temperatures have been cooler than normal throughout the High Plains lately and near normal for the year so far.  Over the last 60 days, most all the region was 1-2 degrees below normal.</a:t>
            </a:r>
          </a:p>
          <a:p>
            <a:pPr>
              <a:buFont typeface="Wingdings" panose="05000000000000000000" pitchFamily="2" charset="2"/>
              <a:buChar char="Ø"/>
            </a:pPr>
            <a:r>
              <a:rPr lang="en-US" dirty="0"/>
              <a:t>Precipitation has been well below normal for the year.  The exception is in North Dakota and portions of the Rocky Mountains that have received the most precipitation in 2022.</a:t>
            </a:r>
          </a:p>
          <a:p>
            <a:pPr>
              <a:buFont typeface="Wingdings" panose="05000000000000000000" pitchFamily="2" charset="2"/>
              <a:buChar char="Ø"/>
            </a:pPr>
            <a:r>
              <a:rPr lang="en-US" dirty="0"/>
              <a:t>A second autumn with little to no soil moisture recharge will potentially be problematic during the 2023 agricultural season.</a:t>
            </a:r>
          </a:p>
          <a:p>
            <a:pPr>
              <a:buFont typeface="Wingdings" panose="05000000000000000000" pitchFamily="2" charset="2"/>
              <a:buChar char="Ø"/>
            </a:pPr>
            <a:r>
              <a:rPr lang="en-US" dirty="0"/>
              <a:t>Nebraska is currently showing 99.78 percent of the state in drought with just over 85% in severe drought or worse. This compares to the last CARC meeting in April when just under 60% of the state was in severe drought or worse.</a:t>
            </a:r>
          </a:p>
          <a:p>
            <a:pPr>
              <a:buFont typeface="Wingdings" panose="05000000000000000000" pitchFamily="2" charset="2"/>
              <a:buChar char="Ø"/>
            </a:pPr>
            <a:r>
              <a:rPr lang="en-US" dirty="0"/>
              <a:t>The seasonal drought outlook that goes through the end of February has current drought persisting during this time for most </a:t>
            </a:r>
            <a:r>
              <a:rPr lang="en-US"/>
              <a:t>all the </a:t>
            </a:r>
            <a:r>
              <a:rPr lang="en-US" dirty="0"/>
              <a:t>region with drought development expected to our south due to a 3</a:t>
            </a:r>
            <a:r>
              <a:rPr lang="en-US" baseline="30000" dirty="0"/>
              <a:t>rd</a:t>
            </a:r>
            <a:r>
              <a:rPr lang="en-US" dirty="0"/>
              <a:t> straight La Nina winter.</a:t>
            </a:r>
          </a:p>
          <a:p>
            <a:pPr>
              <a:buFont typeface="Wingdings" panose="05000000000000000000" pitchFamily="2" charset="2"/>
              <a:buChar char="Ø"/>
            </a:pPr>
            <a:endParaRPr lang="en-US" dirty="0"/>
          </a:p>
          <a:p>
            <a:pPr>
              <a:buFont typeface="Wingdings" panose="05000000000000000000" pitchFamily="2" charset="2"/>
              <a:buChar char="Ø"/>
            </a:pPr>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Tree>
    <p:extLst>
      <p:ext uri="{BB962C8B-B14F-4D97-AF65-F5344CB8AC3E}">
        <p14:creationId xmlns:p14="http://schemas.microsoft.com/office/powerpoint/2010/main" val="2554871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CC3300"/>
                </a:solidFill>
              </a:rPr>
              <a:t>Nebraska Water Supply Update…</a:t>
            </a:r>
            <a:br>
              <a:rPr lang="en-US" b="1" i="1" dirty="0">
                <a:solidFill>
                  <a:srgbClr val="CC3300"/>
                </a:solidFill>
              </a:rPr>
            </a:br>
            <a:endParaRPr lang="en-US" dirty="0"/>
          </a:p>
        </p:txBody>
      </p:sp>
      <p:sp>
        <p:nvSpPr>
          <p:cNvPr id="3" name="Footer Placeholder 2"/>
          <p:cNvSpPr>
            <a:spLocks noGrp="1"/>
          </p:cNvSpPr>
          <p:nvPr>
            <p:ph type="ftr" sz="quarter" idx="11"/>
          </p:nvPr>
        </p:nvSpPr>
        <p:spPr/>
        <p:txBody>
          <a:bodyPr/>
          <a:lstStyle/>
          <a:p>
            <a:r>
              <a:rPr lang="en-US"/>
              <a:t>NATIONAL DROUGHT MITIGATION CENTER</a:t>
            </a:r>
            <a:endParaRPr lang="en-US" dirty="0"/>
          </a:p>
        </p:txBody>
      </p:sp>
    </p:spTree>
    <p:extLst>
      <p:ext uri="{BB962C8B-B14F-4D97-AF65-F5344CB8AC3E}">
        <p14:creationId xmlns:p14="http://schemas.microsoft.com/office/powerpoint/2010/main" val="3335490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C9AD4F-C149-5DF5-5FE7-CA601680A5C9}"/>
              </a:ext>
            </a:extLst>
          </p:cNvPr>
          <p:cNvPicPr>
            <a:picLocks noChangeAspect="1"/>
          </p:cNvPicPr>
          <p:nvPr/>
        </p:nvPicPr>
        <p:blipFill>
          <a:blip r:embed="rId2"/>
          <a:stretch>
            <a:fillRect/>
          </a:stretch>
        </p:blipFill>
        <p:spPr>
          <a:xfrm>
            <a:off x="44704" y="66292"/>
            <a:ext cx="12193356" cy="6858763"/>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sp>
        <p:nvSpPr>
          <p:cNvPr id="4" name="TextBox 8"/>
          <p:cNvSpPr txBox="1">
            <a:spLocks noChangeArrowheads="1"/>
          </p:cNvSpPr>
          <p:nvPr/>
        </p:nvSpPr>
        <p:spPr bwMode="auto">
          <a:xfrm>
            <a:off x="9902826" y="3676904"/>
            <a:ext cx="1905000" cy="830997"/>
          </a:xfrm>
          <a:prstGeom prst="rect">
            <a:avLst/>
          </a:prstGeom>
          <a:noFill/>
          <a:ln w="9525">
            <a:noFill/>
            <a:miter lim="800000"/>
            <a:headEnd/>
            <a:tailEnd/>
          </a:ln>
        </p:spPr>
        <p:txBody>
          <a:bodyPr wrap="square">
            <a:spAutoFit/>
          </a:bodyPr>
          <a:lstStyle/>
          <a:p>
            <a:pPr>
              <a:spcBef>
                <a:spcPct val="20000"/>
              </a:spcBef>
            </a:pPr>
            <a:r>
              <a:rPr lang="en-US" sz="2400" b="1" dirty="0">
                <a:solidFill>
                  <a:srgbClr val="FF0000"/>
                </a:solidFill>
              </a:rPr>
              <a:t>3223.2 feet 42.7% Full</a:t>
            </a:r>
          </a:p>
        </p:txBody>
      </p:sp>
      <p:sp>
        <p:nvSpPr>
          <p:cNvPr id="6" name="Text Box 5"/>
          <p:cNvSpPr txBox="1">
            <a:spLocks noChangeArrowheads="1"/>
          </p:cNvSpPr>
          <p:nvPr/>
        </p:nvSpPr>
        <p:spPr bwMode="auto">
          <a:xfrm>
            <a:off x="3686185" y="5274276"/>
            <a:ext cx="5029200" cy="366713"/>
          </a:xfrm>
          <a:prstGeom prst="rect">
            <a:avLst/>
          </a:prstGeom>
          <a:noFill/>
          <a:ln w="9525" algn="ctr">
            <a:noFill/>
            <a:miter lim="800000"/>
            <a:headEnd/>
            <a:tailEnd/>
          </a:ln>
        </p:spPr>
        <p:txBody>
          <a:bodyPr lIns="457200">
            <a:spAutoFit/>
          </a:bodyPr>
          <a:lstStyle/>
          <a:p>
            <a:pPr marL="742950" indent="-285750" algn="ctr">
              <a:spcBef>
                <a:spcPct val="50000"/>
              </a:spcBef>
            </a:pPr>
            <a:r>
              <a:rPr lang="en-US" sz="1800" b="1" dirty="0">
                <a:solidFill>
                  <a:srgbClr val="0000FF"/>
                </a:solidFill>
              </a:rPr>
              <a:t>SOURCE: CNPPID www.cnppid.com</a:t>
            </a:r>
          </a:p>
        </p:txBody>
      </p:sp>
      <p:sp>
        <p:nvSpPr>
          <p:cNvPr id="9" name="Down Arrow 4">
            <a:extLst>
              <a:ext uri="{FF2B5EF4-FFF2-40B4-BE49-F238E27FC236}">
                <a16:creationId xmlns:a16="http://schemas.microsoft.com/office/drawing/2014/main" id="{B95F91A5-1137-478E-9E51-F6C41BE5C92B}"/>
              </a:ext>
            </a:extLst>
          </p:cNvPr>
          <p:cNvSpPr/>
          <p:nvPr/>
        </p:nvSpPr>
        <p:spPr>
          <a:xfrm rot="10800000">
            <a:off x="11636332" y="2978620"/>
            <a:ext cx="233815" cy="96244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F4ED"/>
              </a:solidFill>
            </a:endParaRPr>
          </a:p>
        </p:txBody>
      </p:sp>
    </p:spTree>
    <p:extLst>
      <p:ext uri="{BB962C8B-B14F-4D97-AF65-F5344CB8AC3E}">
        <p14:creationId xmlns:p14="http://schemas.microsoft.com/office/powerpoint/2010/main" val="78471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BD817A-CF14-CB7A-9A88-857A5DDA2519}"/>
              </a:ext>
            </a:extLst>
          </p:cNvPr>
          <p:cNvPicPr>
            <a:picLocks noChangeAspect="1"/>
          </p:cNvPicPr>
          <p:nvPr/>
        </p:nvPicPr>
        <p:blipFill>
          <a:blip r:embed="rId2"/>
          <a:stretch>
            <a:fillRect/>
          </a:stretch>
        </p:blipFill>
        <p:spPr>
          <a:xfrm>
            <a:off x="0" y="0"/>
            <a:ext cx="12192000" cy="6858000"/>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sp>
        <p:nvSpPr>
          <p:cNvPr id="5" name="Down Arrow 4"/>
          <p:cNvSpPr/>
          <p:nvPr/>
        </p:nvSpPr>
        <p:spPr>
          <a:xfrm rot="10800000">
            <a:off x="1486899" y="2767872"/>
            <a:ext cx="143133" cy="60152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F4ED"/>
              </a:solidFill>
            </a:endParaRPr>
          </a:p>
        </p:txBody>
      </p:sp>
      <p:sp>
        <p:nvSpPr>
          <p:cNvPr id="6" name="TextBox 5"/>
          <p:cNvSpPr txBox="1"/>
          <p:nvPr/>
        </p:nvSpPr>
        <p:spPr>
          <a:xfrm>
            <a:off x="1558466" y="2608192"/>
            <a:ext cx="1866900" cy="861774"/>
          </a:xfrm>
          <a:prstGeom prst="rect">
            <a:avLst/>
          </a:prstGeom>
          <a:noFill/>
        </p:spPr>
        <p:txBody>
          <a:bodyPr wrap="square" rtlCol="0">
            <a:spAutoFit/>
          </a:bodyPr>
          <a:lstStyle/>
          <a:p>
            <a:r>
              <a:rPr lang="en-US" sz="2000" b="1" dirty="0">
                <a:solidFill>
                  <a:srgbClr val="FF0000"/>
                </a:solidFill>
              </a:rPr>
              <a:t>3238.0 Feet</a:t>
            </a:r>
          </a:p>
          <a:p>
            <a:r>
              <a:rPr lang="en-US" sz="2000" b="1" dirty="0">
                <a:solidFill>
                  <a:srgbClr val="FF0000"/>
                </a:solidFill>
              </a:rPr>
              <a:t>59.8% of Max</a:t>
            </a:r>
          </a:p>
          <a:p>
            <a:r>
              <a:rPr lang="en-US" sz="1000" b="1" dirty="0">
                <a:solidFill>
                  <a:srgbClr val="0000FF"/>
                </a:solidFill>
              </a:rPr>
              <a:t>November 2021</a:t>
            </a:r>
          </a:p>
        </p:txBody>
      </p:sp>
      <p:sp>
        <p:nvSpPr>
          <p:cNvPr id="8" name="TextBox 7"/>
          <p:cNvSpPr txBox="1"/>
          <p:nvPr/>
        </p:nvSpPr>
        <p:spPr>
          <a:xfrm>
            <a:off x="5285596" y="889993"/>
            <a:ext cx="1866900" cy="861774"/>
          </a:xfrm>
          <a:prstGeom prst="rect">
            <a:avLst/>
          </a:prstGeom>
          <a:noFill/>
        </p:spPr>
        <p:txBody>
          <a:bodyPr wrap="square" rtlCol="0">
            <a:spAutoFit/>
          </a:bodyPr>
          <a:lstStyle/>
          <a:p>
            <a:r>
              <a:rPr lang="en-US" sz="2000" b="1" dirty="0">
                <a:solidFill>
                  <a:srgbClr val="FF0000"/>
                </a:solidFill>
              </a:rPr>
              <a:t>3243.7 Feet</a:t>
            </a:r>
          </a:p>
          <a:p>
            <a:r>
              <a:rPr lang="en-US" sz="2000" b="1" dirty="0">
                <a:solidFill>
                  <a:srgbClr val="FF0000"/>
                </a:solidFill>
              </a:rPr>
              <a:t>67.2% of Max</a:t>
            </a:r>
          </a:p>
          <a:p>
            <a:r>
              <a:rPr lang="en-US" sz="1000" b="1" dirty="0">
                <a:solidFill>
                  <a:srgbClr val="0000FF"/>
                </a:solidFill>
              </a:rPr>
              <a:t>April 2022</a:t>
            </a:r>
          </a:p>
        </p:txBody>
      </p:sp>
      <p:sp>
        <p:nvSpPr>
          <p:cNvPr id="10" name="Text Box 5"/>
          <p:cNvSpPr txBox="1">
            <a:spLocks noChangeArrowheads="1"/>
          </p:cNvSpPr>
          <p:nvPr/>
        </p:nvSpPr>
        <p:spPr bwMode="auto">
          <a:xfrm>
            <a:off x="3686185" y="5716280"/>
            <a:ext cx="5029200" cy="366713"/>
          </a:xfrm>
          <a:prstGeom prst="rect">
            <a:avLst/>
          </a:prstGeom>
          <a:noFill/>
          <a:ln w="9525" algn="ctr">
            <a:noFill/>
            <a:miter lim="800000"/>
            <a:headEnd/>
            <a:tailEnd/>
          </a:ln>
        </p:spPr>
        <p:txBody>
          <a:bodyPr lIns="457200">
            <a:spAutoFit/>
          </a:bodyPr>
          <a:lstStyle/>
          <a:p>
            <a:pPr marL="742950" indent="-285750" algn="ctr">
              <a:spcBef>
                <a:spcPct val="50000"/>
              </a:spcBef>
            </a:pPr>
            <a:r>
              <a:rPr lang="en-US" sz="1800" b="1" dirty="0">
                <a:solidFill>
                  <a:srgbClr val="0000FF"/>
                </a:solidFill>
              </a:rPr>
              <a:t>SOURCE: CNPPID www.cnppid.com</a:t>
            </a:r>
          </a:p>
        </p:txBody>
      </p:sp>
      <p:sp>
        <p:nvSpPr>
          <p:cNvPr id="12" name="Down Arrow 11"/>
          <p:cNvSpPr/>
          <p:nvPr/>
        </p:nvSpPr>
        <p:spPr>
          <a:xfrm>
            <a:off x="11737780" y="3929223"/>
            <a:ext cx="130619" cy="8136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F4ED"/>
              </a:solidFill>
            </a:endParaRPr>
          </a:p>
        </p:txBody>
      </p:sp>
      <p:sp>
        <p:nvSpPr>
          <p:cNvPr id="13" name="TextBox 12"/>
          <p:cNvSpPr txBox="1"/>
          <p:nvPr/>
        </p:nvSpPr>
        <p:spPr>
          <a:xfrm>
            <a:off x="10139850" y="3968129"/>
            <a:ext cx="1866900" cy="861774"/>
          </a:xfrm>
          <a:prstGeom prst="rect">
            <a:avLst/>
          </a:prstGeom>
          <a:noFill/>
        </p:spPr>
        <p:txBody>
          <a:bodyPr wrap="square" rtlCol="0">
            <a:spAutoFit/>
          </a:bodyPr>
          <a:lstStyle/>
          <a:p>
            <a:r>
              <a:rPr lang="en-US" sz="2000" b="1" dirty="0">
                <a:solidFill>
                  <a:srgbClr val="FF0000"/>
                </a:solidFill>
              </a:rPr>
              <a:t>3223.2 Feet</a:t>
            </a:r>
          </a:p>
          <a:p>
            <a:r>
              <a:rPr lang="en-US" sz="2000" b="1" dirty="0">
                <a:solidFill>
                  <a:srgbClr val="FF0000"/>
                </a:solidFill>
              </a:rPr>
              <a:t>42.7% of Max</a:t>
            </a:r>
          </a:p>
          <a:p>
            <a:r>
              <a:rPr lang="en-US" sz="1000" b="1" dirty="0">
                <a:solidFill>
                  <a:srgbClr val="0000FF"/>
                </a:solidFill>
              </a:rPr>
              <a:t>November 2022</a:t>
            </a:r>
          </a:p>
        </p:txBody>
      </p:sp>
      <p:sp>
        <p:nvSpPr>
          <p:cNvPr id="14" name="Down Arrow 13"/>
          <p:cNvSpPr/>
          <p:nvPr/>
        </p:nvSpPr>
        <p:spPr>
          <a:xfrm>
            <a:off x="5220287" y="1095812"/>
            <a:ext cx="130619" cy="8136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F4ED"/>
              </a:solidFill>
            </a:endParaRPr>
          </a:p>
        </p:txBody>
      </p:sp>
    </p:spTree>
    <p:extLst>
      <p:ext uri="{BB962C8B-B14F-4D97-AF65-F5344CB8AC3E}">
        <p14:creationId xmlns:p14="http://schemas.microsoft.com/office/powerpoint/2010/main" val="3224350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5676" y="0"/>
            <a:ext cx="3076324" cy="2078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8"/>
          <p:cNvSpPr>
            <a:spLocks noGrp="1"/>
          </p:cNvSpPr>
          <p:nvPr>
            <p:ph type="title"/>
          </p:nvPr>
        </p:nvSpPr>
        <p:spPr/>
        <p:txBody>
          <a:bodyPr/>
          <a:lstStyle/>
          <a:p>
            <a:r>
              <a:rPr lang="en-US" dirty="0"/>
              <a:t>November 2022 CARC Meeting</a:t>
            </a:r>
            <a:br>
              <a:rPr lang="en-US" dirty="0"/>
            </a:br>
            <a:endParaRPr lang="en-US" dirty="0"/>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sp>
        <p:nvSpPr>
          <p:cNvPr id="7" name="Text Box 5"/>
          <p:cNvSpPr txBox="1">
            <a:spLocks noChangeArrowheads="1"/>
          </p:cNvSpPr>
          <p:nvPr/>
        </p:nvSpPr>
        <p:spPr bwMode="auto">
          <a:xfrm>
            <a:off x="8204433" y="5377343"/>
            <a:ext cx="3919226" cy="646331"/>
          </a:xfrm>
          <a:prstGeom prst="rect">
            <a:avLst/>
          </a:prstGeom>
          <a:noFill/>
          <a:ln w="9525" algn="ctr">
            <a:noFill/>
            <a:miter lim="800000"/>
            <a:headEnd/>
            <a:tailEnd/>
          </a:ln>
        </p:spPr>
        <p:txBody>
          <a:bodyPr wrap="square" lIns="457200">
            <a:spAutoFit/>
          </a:bodyPr>
          <a:lstStyle/>
          <a:p>
            <a:pPr marL="742950" indent="-285750" algn="ctr">
              <a:spcBef>
                <a:spcPct val="50000"/>
              </a:spcBef>
            </a:pPr>
            <a:r>
              <a:rPr lang="en-US" sz="1800" b="1" dirty="0">
                <a:solidFill>
                  <a:srgbClr val="0000FF"/>
                </a:solidFill>
              </a:rPr>
              <a:t>SOURCE: CNPPID www.cnppid.com</a:t>
            </a:r>
          </a:p>
        </p:txBody>
      </p:sp>
      <p:sp>
        <p:nvSpPr>
          <p:cNvPr id="8" name="Oval 7"/>
          <p:cNvSpPr/>
          <p:nvPr/>
        </p:nvSpPr>
        <p:spPr>
          <a:xfrm>
            <a:off x="2033156" y="2987970"/>
            <a:ext cx="510746" cy="2224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100117" y="4186060"/>
            <a:ext cx="510746" cy="1742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421526" y="4180951"/>
            <a:ext cx="510746" cy="2172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508989" y="6137460"/>
            <a:ext cx="510746" cy="2512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033156" y="6155510"/>
            <a:ext cx="510746" cy="2351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100117" y="2459762"/>
            <a:ext cx="510746" cy="2351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508989" y="2449109"/>
            <a:ext cx="510746" cy="2224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8421526" y="2979343"/>
            <a:ext cx="510746" cy="2224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427D76E-C860-47DC-8BD8-108AB579D241}"/>
              </a:ext>
            </a:extLst>
          </p:cNvPr>
          <p:cNvPicPr>
            <a:picLocks noChangeAspect="1"/>
          </p:cNvPicPr>
          <p:nvPr/>
        </p:nvPicPr>
        <p:blipFill>
          <a:blip r:embed="rId3"/>
          <a:stretch>
            <a:fillRect/>
          </a:stretch>
        </p:blipFill>
        <p:spPr>
          <a:xfrm>
            <a:off x="0" y="1436503"/>
            <a:ext cx="9115676" cy="5023282"/>
          </a:xfrm>
          <a:prstGeom prst="rect">
            <a:avLst/>
          </a:prstGeom>
        </p:spPr>
      </p:pic>
    </p:spTree>
    <p:extLst>
      <p:ext uri="{BB962C8B-B14F-4D97-AF65-F5344CB8AC3E}">
        <p14:creationId xmlns:p14="http://schemas.microsoft.com/office/powerpoint/2010/main" val="2142195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030FB2-52EB-F174-51E7-C9506B010C93}"/>
              </a:ext>
            </a:extLst>
          </p:cNvPr>
          <p:cNvPicPr>
            <a:picLocks noChangeAspect="1"/>
          </p:cNvPicPr>
          <p:nvPr/>
        </p:nvPicPr>
        <p:blipFill>
          <a:blip r:embed="rId2"/>
          <a:stretch>
            <a:fillRect/>
          </a:stretch>
        </p:blipFill>
        <p:spPr>
          <a:xfrm>
            <a:off x="1658470" y="0"/>
            <a:ext cx="8875059" cy="6858000"/>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sp>
        <p:nvSpPr>
          <p:cNvPr id="4" name="Oval 3"/>
          <p:cNvSpPr/>
          <p:nvPr/>
        </p:nvSpPr>
        <p:spPr>
          <a:xfrm>
            <a:off x="7306962" y="108214"/>
            <a:ext cx="2833816" cy="9967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 y="3954162"/>
            <a:ext cx="3591697" cy="523220"/>
          </a:xfrm>
          <a:prstGeom prst="rect">
            <a:avLst/>
          </a:prstGeom>
          <a:noFill/>
        </p:spPr>
        <p:txBody>
          <a:bodyPr wrap="square" rtlCol="0">
            <a:spAutoFit/>
          </a:bodyPr>
          <a:lstStyle/>
          <a:p>
            <a:r>
              <a:rPr lang="en-US" sz="2800" dirty="0">
                <a:solidFill>
                  <a:srgbClr val="FF0000"/>
                </a:solidFill>
              </a:rPr>
              <a:t>Last year at this time</a:t>
            </a:r>
            <a:r>
              <a:rPr lang="en-US" dirty="0">
                <a:solidFill>
                  <a:srgbClr val="FF0000"/>
                </a:solidFill>
              </a:rPr>
              <a:t>…..</a:t>
            </a:r>
          </a:p>
        </p:txBody>
      </p:sp>
    </p:spTree>
    <p:extLst>
      <p:ext uri="{BB962C8B-B14F-4D97-AF65-F5344CB8AC3E}">
        <p14:creationId xmlns:p14="http://schemas.microsoft.com/office/powerpoint/2010/main" val="3821288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NATIONAL DROUGHT MITIGATION CENTER</a:t>
            </a:r>
            <a:endParaRPr lang="en-US" dirty="0"/>
          </a:p>
        </p:txBody>
      </p:sp>
      <p:pic>
        <p:nvPicPr>
          <p:cNvPr id="3" name="Picture 2">
            <a:extLst>
              <a:ext uri="{FF2B5EF4-FFF2-40B4-BE49-F238E27FC236}">
                <a16:creationId xmlns:a16="http://schemas.microsoft.com/office/drawing/2014/main" id="{D9598CD4-777E-124D-911A-F3C32E85674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982123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576650"/>
            <a:ext cx="10058400" cy="1120346"/>
          </a:xfrm>
        </p:spPr>
        <p:txBody>
          <a:bodyPr>
            <a:normAutofit fontScale="90000"/>
          </a:bodyPr>
          <a:lstStyle/>
          <a:p>
            <a:pPr algn="ctr"/>
            <a:r>
              <a:rPr lang="en-US" sz="7200" b="1" dirty="0">
                <a:solidFill>
                  <a:srgbClr val="0000FF"/>
                </a:solidFill>
              </a:rPr>
              <a:t>Lake </a:t>
            </a:r>
            <a:r>
              <a:rPr lang="en-US" sz="7200" b="1" dirty="0" err="1">
                <a:solidFill>
                  <a:srgbClr val="0000FF"/>
                </a:solidFill>
              </a:rPr>
              <a:t>McConaughy</a:t>
            </a:r>
            <a:br>
              <a:rPr lang="en-US" sz="3600" b="1" dirty="0">
                <a:solidFill>
                  <a:srgbClr val="0000FF"/>
                </a:solidFill>
              </a:rPr>
            </a:br>
            <a:endParaRPr lang="en-US" dirty="0"/>
          </a:p>
        </p:txBody>
      </p:sp>
      <p:sp>
        <p:nvSpPr>
          <p:cNvPr id="3" name="Content Placeholder 2"/>
          <p:cNvSpPr>
            <a:spLocks noGrp="1"/>
          </p:cNvSpPr>
          <p:nvPr>
            <p:ph idx="1"/>
          </p:nvPr>
        </p:nvSpPr>
        <p:spPr>
          <a:xfrm>
            <a:off x="1182848" y="1696996"/>
            <a:ext cx="9622172" cy="4555523"/>
          </a:xfrm>
        </p:spPr>
        <p:txBody>
          <a:bodyPr>
            <a:normAutofit/>
          </a:bodyPr>
          <a:lstStyle/>
          <a:p>
            <a:pPr>
              <a:lnSpc>
                <a:spcPct val="150000"/>
              </a:lnSpc>
            </a:pPr>
            <a:r>
              <a:rPr lang="en-US" dirty="0"/>
              <a:t>Civil Engineer Tyler Thulin reported that Lake McConaughy’s elevation was at 3221.9 feet as of Monday morning (41.2% of capacity), which is up one foot in the last 10 days. Inflows are between 1,000-1,100 cubic feet per second (</a:t>
            </a:r>
            <a:r>
              <a:rPr lang="en-US" dirty="0" err="1"/>
              <a:t>cfs</a:t>
            </a:r>
            <a:r>
              <a:rPr lang="en-US" dirty="0"/>
              <a:t>) and outflows remain at zero while NPPD continues work on Keystone Canal gates on the east end of Lake Ogallala. The maintenance project is scheduled to be finished around Nov. 20. He added that </a:t>
            </a:r>
            <a:r>
              <a:rPr lang="en-US" dirty="0" err="1"/>
              <a:t>hydrocycling</a:t>
            </a:r>
            <a:r>
              <a:rPr lang="en-US" dirty="0"/>
              <a:t> at the J-2 </a:t>
            </a:r>
            <a:r>
              <a:rPr lang="en-US" dirty="0" err="1"/>
              <a:t>Hydroplant</a:t>
            </a:r>
            <a:r>
              <a:rPr lang="en-US" dirty="0"/>
              <a:t> will end on Nov. 10.</a:t>
            </a:r>
          </a:p>
          <a:p>
            <a:pPr>
              <a:lnSpc>
                <a:spcPct val="150000"/>
              </a:lnSpc>
            </a:pPr>
            <a:r>
              <a:rPr lang="en-US" b="1" dirty="0">
                <a:solidFill>
                  <a:srgbClr val="0000FF"/>
                </a:solidFill>
              </a:rPr>
              <a:t>SOURCE: CNPPID News Release November 7, 2022</a:t>
            </a:r>
          </a:p>
          <a:p>
            <a:pPr marL="742950" indent="-285750" algn="ctr">
              <a:spcBef>
                <a:spcPct val="50000"/>
              </a:spcBef>
            </a:pPr>
            <a:r>
              <a:rPr lang="en-US" b="1" dirty="0">
                <a:solidFill>
                  <a:srgbClr val="0000FF"/>
                </a:solidFill>
              </a:rPr>
              <a:t> www.cnppid.com</a:t>
            </a:r>
          </a:p>
          <a:p>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Tree>
    <p:extLst>
      <p:ext uri="{BB962C8B-B14F-4D97-AF65-F5344CB8AC3E}">
        <p14:creationId xmlns:p14="http://schemas.microsoft.com/office/powerpoint/2010/main" val="15325524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44B5080-5131-4C2F-B7E3-ABBC30E5644F}"/>
              </a:ext>
            </a:extLst>
          </p:cNvPr>
          <p:cNvSpPr>
            <a:spLocks noGrp="1"/>
          </p:cNvSpPr>
          <p:nvPr>
            <p:ph type="ftr" sz="quarter" idx="11"/>
          </p:nvPr>
        </p:nvSpPr>
        <p:spPr/>
        <p:txBody>
          <a:bodyPr/>
          <a:lstStyle/>
          <a:p>
            <a:r>
              <a:rPr lang="en-US"/>
              <a:t>NATIONAL DROUGHT MITIGATION CENTER</a:t>
            </a:r>
            <a:endParaRPr lang="en-US" dirty="0"/>
          </a:p>
        </p:txBody>
      </p:sp>
      <p:pic>
        <p:nvPicPr>
          <p:cNvPr id="3" name="Picture 2">
            <a:extLst>
              <a:ext uri="{FF2B5EF4-FFF2-40B4-BE49-F238E27FC236}">
                <a16:creationId xmlns:a16="http://schemas.microsoft.com/office/drawing/2014/main" id="{8ACA0764-6E7D-E580-F304-8EE27AD0C6F9}"/>
              </a:ext>
            </a:extLst>
          </p:cNvPr>
          <p:cNvPicPr>
            <a:picLocks noChangeAspect="1"/>
          </p:cNvPicPr>
          <p:nvPr/>
        </p:nvPicPr>
        <p:blipFill>
          <a:blip r:embed="rId2"/>
          <a:stretch>
            <a:fillRect/>
          </a:stretch>
        </p:blipFill>
        <p:spPr>
          <a:xfrm>
            <a:off x="3411958" y="0"/>
            <a:ext cx="5368083" cy="6858000"/>
          </a:xfrm>
          <a:prstGeom prst="rect">
            <a:avLst/>
          </a:prstGeom>
        </p:spPr>
      </p:pic>
    </p:spTree>
    <p:extLst>
      <p:ext uri="{BB962C8B-B14F-4D97-AF65-F5344CB8AC3E}">
        <p14:creationId xmlns:p14="http://schemas.microsoft.com/office/powerpoint/2010/main" val="2112010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72633C8-3A76-433E-8211-711AA104C6A9}"/>
              </a:ext>
            </a:extLst>
          </p:cNvPr>
          <p:cNvSpPr>
            <a:spLocks noGrp="1"/>
          </p:cNvSpPr>
          <p:nvPr>
            <p:ph type="ftr" sz="quarter" idx="11"/>
          </p:nvPr>
        </p:nvSpPr>
        <p:spPr/>
        <p:txBody>
          <a:bodyPr/>
          <a:lstStyle/>
          <a:p>
            <a:r>
              <a:rPr lang="en-US"/>
              <a:t>NATIONAL DROUGHT MITIGATION CENTER</a:t>
            </a:r>
            <a:endParaRPr lang="en-US" dirty="0"/>
          </a:p>
        </p:txBody>
      </p:sp>
      <p:pic>
        <p:nvPicPr>
          <p:cNvPr id="5" name="Picture 4">
            <a:extLst>
              <a:ext uri="{FF2B5EF4-FFF2-40B4-BE49-F238E27FC236}">
                <a16:creationId xmlns:a16="http://schemas.microsoft.com/office/drawing/2014/main" id="{7F0AE151-9CD4-3417-2033-46C5C67CD4D8}"/>
              </a:ext>
            </a:extLst>
          </p:cNvPr>
          <p:cNvPicPr>
            <a:picLocks noChangeAspect="1"/>
          </p:cNvPicPr>
          <p:nvPr/>
        </p:nvPicPr>
        <p:blipFill>
          <a:blip r:embed="rId2"/>
          <a:stretch>
            <a:fillRect/>
          </a:stretch>
        </p:blipFill>
        <p:spPr>
          <a:xfrm>
            <a:off x="0" y="0"/>
            <a:ext cx="5713537" cy="4356608"/>
          </a:xfrm>
          <a:prstGeom prst="rect">
            <a:avLst/>
          </a:prstGeom>
        </p:spPr>
      </p:pic>
      <p:pic>
        <p:nvPicPr>
          <p:cNvPr id="8" name="Picture 7">
            <a:extLst>
              <a:ext uri="{FF2B5EF4-FFF2-40B4-BE49-F238E27FC236}">
                <a16:creationId xmlns:a16="http://schemas.microsoft.com/office/drawing/2014/main" id="{2D2BF459-6B12-73EF-6B58-B81622FCFBD3}"/>
              </a:ext>
            </a:extLst>
          </p:cNvPr>
          <p:cNvPicPr>
            <a:picLocks noChangeAspect="1"/>
          </p:cNvPicPr>
          <p:nvPr/>
        </p:nvPicPr>
        <p:blipFill>
          <a:blip r:embed="rId3"/>
          <a:stretch>
            <a:fillRect/>
          </a:stretch>
        </p:blipFill>
        <p:spPr>
          <a:xfrm>
            <a:off x="5559552" y="1810347"/>
            <a:ext cx="6632448" cy="5080743"/>
          </a:xfrm>
          <a:prstGeom prst="rect">
            <a:avLst/>
          </a:prstGeom>
        </p:spPr>
      </p:pic>
    </p:spTree>
    <p:extLst>
      <p:ext uri="{BB962C8B-B14F-4D97-AF65-F5344CB8AC3E}">
        <p14:creationId xmlns:p14="http://schemas.microsoft.com/office/powerpoint/2010/main" val="31264025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DAC9A-8DA7-4A40-8283-59510D3D7F18}"/>
              </a:ext>
            </a:extLst>
          </p:cNvPr>
          <p:cNvSpPr>
            <a:spLocks noGrp="1"/>
          </p:cNvSpPr>
          <p:nvPr>
            <p:ph type="title"/>
          </p:nvPr>
        </p:nvSpPr>
        <p:spPr>
          <a:xfrm>
            <a:off x="0" y="2481882"/>
            <a:ext cx="4085668" cy="2286000"/>
          </a:xfrm>
        </p:spPr>
        <p:txBody>
          <a:bodyPr/>
          <a:lstStyle/>
          <a:p>
            <a:pPr algn="ctr"/>
            <a:r>
              <a:rPr lang="en-US" b="1" dirty="0"/>
              <a:t>North Platte Basin data</a:t>
            </a:r>
          </a:p>
        </p:txBody>
      </p:sp>
      <p:sp>
        <p:nvSpPr>
          <p:cNvPr id="4" name="Text Placeholder 3">
            <a:extLst>
              <a:ext uri="{FF2B5EF4-FFF2-40B4-BE49-F238E27FC236}">
                <a16:creationId xmlns:a16="http://schemas.microsoft.com/office/drawing/2014/main" id="{28B8F49D-FB11-443A-B85A-5D4C319A0926}"/>
              </a:ext>
            </a:extLst>
          </p:cNvPr>
          <p:cNvSpPr>
            <a:spLocks noGrp="1"/>
          </p:cNvSpPr>
          <p:nvPr>
            <p:ph type="body" sz="half" idx="2"/>
          </p:nvPr>
        </p:nvSpPr>
        <p:spPr>
          <a:xfrm>
            <a:off x="4186106" y="6233281"/>
            <a:ext cx="7222922" cy="226504"/>
          </a:xfrm>
        </p:spPr>
        <p:txBody>
          <a:bodyPr>
            <a:noAutofit/>
          </a:bodyPr>
          <a:lstStyle/>
          <a:p>
            <a:r>
              <a:rPr lang="en-US" sz="1600" b="1" dirty="0">
                <a:solidFill>
                  <a:schemeClr val="tx1"/>
                </a:solidFill>
              </a:rPr>
              <a:t>https://www.usbr.gov/gp/lakes_reservoirs/wareprts/main_menu.html#supply</a:t>
            </a:r>
          </a:p>
        </p:txBody>
      </p:sp>
      <p:sp>
        <p:nvSpPr>
          <p:cNvPr id="5" name="Footer Placeholder 4">
            <a:extLst>
              <a:ext uri="{FF2B5EF4-FFF2-40B4-BE49-F238E27FC236}">
                <a16:creationId xmlns:a16="http://schemas.microsoft.com/office/drawing/2014/main" id="{B3998974-F575-44EF-A29B-D4331B8191AC}"/>
              </a:ext>
            </a:extLst>
          </p:cNvPr>
          <p:cNvSpPr>
            <a:spLocks noGrp="1"/>
          </p:cNvSpPr>
          <p:nvPr>
            <p:ph type="ftr" sz="quarter" idx="11"/>
          </p:nvPr>
        </p:nvSpPr>
        <p:spPr/>
        <p:txBody>
          <a:bodyPr/>
          <a:lstStyle/>
          <a:p>
            <a:r>
              <a:rPr lang="en-US"/>
              <a:t>NATIONAL DROUGHT MITIGATION CENTER</a:t>
            </a:r>
            <a:endParaRPr lang="en-US" dirty="0"/>
          </a:p>
        </p:txBody>
      </p:sp>
      <p:pic>
        <p:nvPicPr>
          <p:cNvPr id="9" name="Content Placeholder 8">
            <a:extLst>
              <a:ext uri="{FF2B5EF4-FFF2-40B4-BE49-F238E27FC236}">
                <a16:creationId xmlns:a16="http://schemas.microsoft.com/office/drawing/2014/main" id="{61FD25CB-DD23-4790-B77C-1F5BBD693051}"/>
              </a:ext>
            </a:extLst>
          </p:cNvPr>
          <p:cNvPicPr>
            <a:picLocks noGrp="1" noChangeAspect="1"/>
          </p:cNvPicPr>
          <p:nvPr>
            <p:ph idx="1"/>
          </p:nvPr>
        </p:nvPicPr>
        <p:blipFill>
          <a:blip r:embed="rId2"/>
          <a:stretch>
            <a:fillRect/>
          </a:stretch>
        </p:blipFill>
        <p:spPr>
          <a:xfrm>
            <a:off x="4101597" y="1182848"/>
            <a:ext cx="8052657" cy="4269996"/>
          </a:xfrm>
        </p:spPr>
      </p:pic>
    </p:spTree>
    <p:extLst>
      <p:ext uri="{BB962C8B-B14F-4D97-AF65-F5344CB8AC3E}">
        <p14:creationId xmlns:p14="http://schemas.microsoft.com/office/powerpoint/2010/main" val="20902488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7CADEE3-C048-4691-8521-30DC8CCAF7B6}"/>
              </a:ext>
            </a:extLst>
          </p:cNvPr>
          <p:cNvSpPr>
            <a:spLocks noGrp="1"/>
          </p:cNvSpPr>
          <p:nvPr>
            <p:ph type="ftr" sz="quarter" idx="11"/>
          </p:nvPr>
        </p:nvSpPr>
        <p:spPr/>
        <p:txBody>
          <a:bodyPr/>
          <a:lstStyle/>
          <a:p>
            <a:r>
              <a:rPr lang="en-US"/>
              <a:t>NATIONAL DROUGHT MITIGATION CENTER</a:t>
            </a:r>
            <a:endParaRPr lang="en-US" dirty="0"/>
          </a:p>
        </p:txBody>
      </p:sp>
      <p:sp>
        <p:nvSpPr>
          <p:cNvPr id="6" name="Title 5">
            <a:extLst>
              <a:ext uri="{FF2B5EF4-FFF2-40B4-BE49-F238E27FC236}">
                <a16:creationId xmlns:a16="http://schemas.microsoft.com/office/drawing/2014/main" id="{6490DCF2-073B-4CEA-88D3-54D7E8B0A79F}"/>
              </a:ext>
            </a:extLst>
          </p:cNvPr>
          <p:cNvSpPr>
            <a:spLocks noGrp="1"/>
          </p:cNvSpPr>
          <p:nvPr>
            <p:ph type="title" idx="4294967295"/>
          </p:nvPr>
        </p:nvSpPr>
        <p:spPr>
          <a:xfrm>
            <a:off x="735741" y="-692398"/>
            <a:ext cx="10058400" cy="1450975"/>
          </a:xfrm>
        </p:spPr>
        <p:txBody>
          <a:bodyPr/>
          <a:lstStyle/>
          <a:p>
            <a:pPr algn="ctr"/>
            <a:r>
              <a:rPr lang="en-US" b="1" dirty="0"/>
              <a:t>North Platte River Basin Inflow</a:t>
            </a:r>
          </a:p>
        </p:txBody>
      </p:sp>
      <p:pic>
        <p:nvPicPr>
          <p:cNvPr id="12" name="Content Placeholder 11">
            <a:extLst>
              <a:ext uri="{FF2B5EF4-FFF2-40B4-BE49-F238E27FC236}">
                <a16:creationId xmlns:a16="http://schemas.microsoft.com/office/drawing/2014/main" id="{43CF94CE-61A3-4418-BBE0-6F115D3D89D6}"/>
              </a:ext>
            </a:extLst>
          </p:cNvPr>
          <p:cNvPicPr>
            <a:picLocks noGrp="1" noChangeAspect="1"/>
          </p:cNvPicPr>
          <p:nvPr>
            <p:ph sz="half" idx="4294967295"/>
          </p:nvPr>
        </p:nvPicPr>
        <p:blipFill>
          <a:blip r:embed="rId2"/>
          <a:stretch>
            <a:fillRect/>
          </a:stretch>
        </p:blipFill>
        <p:spPr>
          <a:xfrm>
            <a:off x="1068810" y="867445"/>
            <a:ext cx="9392262" cy="1892300"/>
          </a:xfrm>
        </p:spPr>
      </p:pic>
      <p:pic>
        <p:nvPicPr>
          <p:cNvPr id="14" name="Content Placeholder 13">
            <a:extLst>
              <a:ext uri="{FF2B5EF4-FFF2-40B4-BE49-F238E27FC236}">
                <a16:creationId xmlns:a16="http://schemas.microsoft.com/office/drawing/2014/main" id="{98CC1C17-CF3B-42B1-8C6E-C37F9E1CB15B}"/>
              </a:ext>
            </a:extLst>
          </p:cNvPr>
          <p:cNvPicPr>
            <a:picLocks noGrp="1" noChangeAspect="1"/>
          </p:cNvPicPr>
          <p:nvPr>
            <p:ph sz="quarter" idx="4294967295"/>
          </p:nvPr>
        </p:nvPicPr>
        <p:blipFill>
          <a:blip r:embed="rId3"/>
          <a:stretch>
            <a:fillRect/>
          </a:stretch>
        </p:blipFill>
        <p:spPr>
          <a:xfrm>
            <a:off x="1902619" y="2695575"/>
            <a:ext cx="8386762" cy="4162425"/>
          </a:xfrm>
        </p:spPr>
      </p:pic>
    </p:spTree>
    <p:extLst>
      <p:ext uri="{BB962C8B-B14F-4D97-AF65-F5344CB8AC3E}">
        <p14:creationId xmlns:p14="http://schemas.microsoft.com/office/powerpoint/2010/main" val="14562354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7CADEE3-C048-4691-8521-30DC8CCAF7B6}"/>
              </a:ext>
            </a:extLst>
          </p:cNvPr>
          <p:cNvSpPr>
            <a:spLocks noGrp="1"/>
          </p:cNvSpPr>
          <p:nvPr>
            <p:ph type="ftr" sz="quarter" idx="11"/>
          </p:nvPr>
        </p:nvSpPr>
        <p:spPr/>
        <p:txBody>
          <a:bodyPr/>
          <a:lstStyle/>
          <a:p>
            <a:r>
              <a:rPr lang="en-US"/>
              <a:t>NATIONAL DROUGHT MITIGATION CENTER</a:t>
            </a:r>
            <a:endParaRPr lang="en-US" dirty="0"/>
          </a:p>
        </p:txBody>
      </p:sp>
      <p:sp>
        <p:nvSpPr>
          <p:cNvPr id="6" name="Title 5">
            <a:extLst>
              <a:ext uri="{FF2B5EF4-FFF2-40B4-BE49-F238E27FC236}">
                <a16:creationId xmlns:a16="http://schemas.microsoft.com/office/drawing/2014/main" id="{6490DCF2-073B-4CEA-88D3-54D7E8B0A79F}"/>
              </a:ext>
            </a:extLst>
          </p:cNvPr>
          <p:cNvSpPr>
            <a:spLocks noGrp="1"/>
          </p:cNvSpPr>
          <p:nvPr>
            <p:ph type="title" idx="4294967295"/>
          </p:nvPr>
        </p:nvSpPr>
        <p:spPr>
          <a:xfrm>
            <a:off x="760908" y="-251605"/>
            <a:ext cx="10058400" cy="1450975"/>
          </a:xfrm>
        </p:spPr>
        <p:txBody>
          <a:bodyPr/>
          <a:lstStyle/>
          <a:p>
            <a:pPr algn="ctr"/>
            <a:r>
              <a:rPr lang="en-US" b="1" dirty="0"/>
              <a:t>North Platte River Basin Storage</a:t>
            </a:r>
          </a:p>
        </p:txBody>
      </p:sp>
      <p:pic>
        <p:nvPicPr>
          <p:cNvPr id="3" name="Picture 2">
            <a:extLst>
              <a:ext uri="{FF2B5EF4-FFF2-40B4-BE49-F238E27FC236}">
                <a16:creationId xmlns:a16="http://schemas.microsoft.com/office/drawing/2014/main" id="{2D80DE59-895C-43F1-8321-F7D5DDE90A76}"/>
              </a:ext>
            </a:extLst>
          </p:cNvPr>
          <p:cNvPicPr>
            <a:picLocks noChangeAspect="1"/>
          </p:cNvPicPr>
          <p:nvPr/>
        </p:nvPicPr>
        <p:blipFill>
          <a:blip r:embed="rId2"/>
          <a:stretch>
            <a:fillRect/>
          </a:stretch>
        </p:blipFill>
        <p:spPr>
          <a:xfrm>
            <a:off x="1066800" y="1765634"/>
            <a:ext cx="10058400" cy="4333607"/>
          </a:xfrm>
          <a:prstGeom prst="rect">
            <a:avLst/>
          </a:prstGeom>
        </p:spPr>
      </p:pic>
    </p:spTree>
    <p:extLst>
      <p:ext uri="{BB962C8B-B14F-4D97-AF65-F5344CB8AC3E}">
        <p14:creationId xmlns:p14="http://schemas.microsoft.com/office/powerpoint/2010/main" val="9371068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387" y="0"/>
            <a:ext cx="10058400" cy="1450757"/>
          </a:xfrm>
        </p:spPr>
        <p:txBody>
          <a:bodyPr/>
          <a:lstStyle/>
          <a:p>
            <a:pPr algn="ctr"/>
            <a:r>
              <a:rPr lang="en-US" b="1" dirty="0">
                <a:solidFill>
                  <a:srgbClr val="0000FF"/>
                </a:solidFill>
              </a:rPr>
              <a:t>North Platte River Basin</a:t>
            </a:r>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
        <p:nvSpPr>
          <p:cNvPr id="3" name="Content Placeholder 2"/>
          <p:cNvSpPr>
            <a:spLocks noGrp="1"/>
          </p:cNvSpPr>
          <p:nvPr>
            <p:ph idx="4294967295"/>
          </p:nvPr>
        </p:nvSpPr>
        <p:spPr>
          <a:xfrm>
            <a:off x="77075" y="2317481"/>
            <a:ext cx="10058400" cy="4022725"/>
          </a:xfrm>
        </p:spPr>
        <p:txBody>
          <a:bodyPr/>
          <a:lstStyle/>
          <a:p>
            <a:r>
              <a:rPr lang="en-US" sz="2800" b="1" u="sng" dirty="0" err="1"/>
              <a:t>Seminoe</a:t>
            </a:r>
            <a:r>
              <a:rPr lang="en-US" sz="2800" b="1" u="sng" dirty="0"/>
              <a:t>:</a:t>
            </a:r>
            <a:r>
              <a:rPr lang="en-US" sz="2800" b="1" dirty="0"/>
              <a:t>  </a:t>
            </a:r>
            <a:r>
              <a:rPr lang="en-US" dirty="0"/>
              <a:t>45.9% of conservation pool, </a:t>
            </a:r>
            <a:r>
              <a:rPr lang="en-US" dirty="0">
                <a:solidFill>
                  <a:srgbClr val="FF0000"/>
                </a:solidFill>
              </a:rPr>
              <a:t>29.7% last CARC meeting</a:t>
            </a:r>
          </a:p>
          <a:p>
            <a:r>
              <a:rPr lang="en-US" sz="2800" b="1" u="sng" dirty="0"/>
              <a:t>Pathfinder:</a:t>
            </a:r>
            <a:r>
              <a:rPr lang="en-US" sz="2800" dirty="0"/>
              <a:t> </a:t>
            </a:r>
            <a:r>
              <a:rPr lang="en-US" dirty="0"/>
              <a:t>31.2% of conservation pool, </a:t>
            </a:r>
            <a:r>
              <a:rPr lang="en-US" dirty="0">
                <a:solidFill>
                  <a:srgbClr val="FF0000"/>
                </a:solidFill>
              </a:rPr>
              <a:t>60.6% last CARC meeting</a:t>
            </a:r>
            <a:endParaRPr lang="en-US" dirty="0"/>
          </a:p>
          <a:p>
            <a:r>
              <a:rPr lang="en-US" sz="2800" b="1" u="sng" dirty="0" err="1"/>
              <a:t>Glendo</a:t>
            </a:r>
            <a:r>
              <a:rPr lang="en-US" sz="2800" b="1" u="sng" dirty="0"/>
              <a:t>:</a:t>
            </a:r>
            <a:r>
              <a:rPr lang="en-US" sz="2800" b="1" dirty="0"/>
              <a:t> </a:t>
            </a:r>
            <a:r>
              <a:rPr lang="en-US" dirty="0"/>
              <a:t>36.7% of conservation pool, </a:t>
            </a:r>
            <a:r>
              <a:rPr lang="en-US" dirty="0">
                <a:solidFill>
                  <a:srgbClr val="FF0000"/>
                </a:solidFill>
              </a:rPr>
              <a:t>73.0% last CARC meeting</a:t>
            </a:r>
            <a:endParaRPr lang="en-US" dirty="0"/>
          </a:p>
          <a:p>
            <a:r>
              <a:rPr lang="en-US" sz="2800" b="1" u="sng" dirty="0" err="1"/>
              <a:t>Alcova</a:t>
            </a:r>
            <a:r>
              <a:rPr lang="en-US" sz="2800" b="1" u="sng" dirty="0"/>
              <a:t>:</a:t>
            </a:r>
            <a:r>
              <a:rPr lang="en-US" sz="2800" dirty="0"/>
              <a:t>  </a:t>
            </a:r>
            <a:r>
              <a:rPr lang="en-US" dirty="0"/>
              <a:t>85.1% of conservation pool, </a:t>
            </a:r>
            <a:r>
              <a:rPr lang="en-US" dirty="0">
                <a:solidFill>
                  <a:srgbClr val="FF0000"/>
                </a:solidFill>
              </a:rPr>
              <a:t>89.2% last CARC meeting</a:t>
            </a:r>
            <a:endParaRPr lang="en-US" b="1" u="sng" dirty="0"/>
          </a:p>
          <a:p>
            <a:endParaRPr lang="en-US" dirty="0"/>
          </a:p>
        </p:txBody>
      </p:sp>
      <p:sp>
        <p:nvSpPr>
          <p:cNvPr id="7" name="Text Box 5"/>
          <p:cNvSpPr txBox="1">
            <a:spLocks noChangeArrowheads="1"/>
          </p:cNvSpPr>
          <p:nvPr/>
        </p:nvSpPr>
        <p:spPr bwMode="auto">
          <a:xfrm>
            <a:off x="-329726" y="5769951"/>
            <a:ext cx="7875662" cy="646331"/>
          </a:xfrm>
          <a:prstGeom prst="rect">
            <a:avLst/>
          </a:prstGeom>
          <a:noFill/>
          <a:ln w="9525" algn="ctr">
            <a:noFill/>
            <a:miter lim="800000"/>
            <a:headEnd/>
            <a:tailEnd/>
          </a:ln>
        </p:spPr>
        <p:txBody>
          <a:bodyPr wrap="square" lIns="457200">
            <a:spAutoFit/>
          </a:bodyPr>
          <a:lstStyle/>
          <a:p>
            <a:pPr marL="742950" indent="-285750" algn="ctr">
              <a:spcBef>
                <a:spcPct val="50000"/>
              </a:spcBef>
            </a:pPr>
            <a:r>
              <a:rPr lang="en-US" sz="1800" b="1" dirty="0">
                <a:solidFill>
                  <a:srgbClr val="0000FF"/>
                </a:solidFill>
              </a:rPr>
              <a:t>Source: BOR  https://www.usbr.gov/gp/lakes_reservoirs/wyoming_lakes.html</a:t>
            </a:r>
            <a:endParaRPr lang="en-US" sz="1800" b="1" dirty="0">
              <a:solidFill>
                <a:srgbClr val="0066FF"/>
              </a:solidFill>
            </a:endParaRPr>
          </a:p>
        </p:txBody>
      </p:sp>
      <p:pic>
        <p:nvPicPr>
          <p:cNvPr id="8" name="Picture 7">
            <a:extLst>
              <a:ext uri="{FF2B5EF4-FFF2-40B4-BE49-F238E27FC236}">
                <a16:creationId xmlns:a16="http://schemas.microsoft.com/office/drawing/2014/main" id="{C55B7CD3-5A31-4D6E-B45F-EC9ADB8692D5}"/>
              </a:ext>
            </a:extLst>
          </p:cNvPr>
          <p:cNvPicPr>
            <a:picLocks noChangeAspect="1"/>
          </p:cNvPicPr>
          <p:nvPr/>
        </p:nvPicPr>
        <p:blipFill>
          <a:blip r:embed="rId2"/>
          <a:stretch>
            <a:fillRect/>
          </a:stretch>
        </p:blipFill>
        <p:spPr>
          <a:xfrm>
            <a:off x="7761686" y="2835274"/>
            <a:ext cx="4430314" cy="4022725"/>
          </a:xfrm>
          <a:prstGeom prst="rect">
            <a:avLst/>
          </a:prstGeom>
        </p:spPr>
      </p:pic>
    </p:spTree>
    <p:extLst>
      <p:ext uri="{BB962C8B-B14F-4D97-AF65-F5344CB8AC3E}">
        <p14:creationId xmlns:p14="http://schemas.microsoft.com/office/powerpoint/2010/main" val="20563399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387" y="0"/>
            <a:ext cx="10058400" cy="1450757"/>
          </a:xfrm>
        </p:spPr>
        <p:txBody>
          <a:bodyPr/>
          <a:lstStyle/>
          <a:p>
            <a:pPr algn="ctr"/>
            <a:r>
              <a:rPr lang="en-US" b="1" dirty="0">
                <a:solidFill>
                  <a:srgbClr val="0000FF"/>
                </a:solidFill>
              </a:rPr>
              <a:t>Republican River Basin</a:t>
            </a:r>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
        <p:nvSpPr>
          <p:cNvPr id="3" name="Content Placeholder 2"/>
          <p:cNvSpPr>
            <a:spLocks noGrp="1"/>
          </p:cNvSpPr>
          <p:nvPr>
            <p:ph idx="4294967295"/>
          </p:nvPr>
        </p:nvSpPr>
        <p:spPr>
          <a:xfrm>
            <a:off x="1068387" y="1813279"/>
            <a:ext cx="10058400" cy="4022725"/>
          </a:xfrm>
        </p:spPr>
        <p:txBody>
          <a:bodyPr/>
          <a:lstStyle/>
          <a:p>
            <a:r>
              <a:rPr lang="en-US" sz="2800" b="1" u="sng" dirty="0"/>
              <a:t>Hugh Butler:</a:t>
            </a:r>
            <a:r>
              <a:rPr lang="en-US" sz="2800" b="1" dirty="0"/>
              <a:t>  </a:t>
            </a:r>
            <a:r>
              <a:rPr lang="en-US" dirty="0"/>
              <a:t>29.1%(</a:t>
            </a:r>
            <a:r>
              <a:rPr lang="en-US" dirty="0">
                <a:solidFill>
                  <a:srgbClr val="FF0000"/>
                </a:solidFill>
              </a:rPr>
              <a:t>47.3%</a:t>
            </a:r>
            <a:r>
              <a:rPr lang="en-US" dirty="0"/>
              <a:t>) of conservation pool</a:t>
            </a:r>
          </a:p>
          <a:p>
            <a:r>
              <a:rPr lang="en-US" sz="2800" b="1" u="sng" dirty="0"/>
              <a:t>Enders:</a:t>
            </a:r>
            <a:r>
              <a:rPr lang="en-US" sz="2800" dirty="0"/>
              <a:t> </a:t>
            </a:r>
            <a:r>
              <a:rPr lang="en-US" dirty="0"/>
              <a:t>14.9% (</a:t>
            </a:r>
            <a:r>
              <a:rPr lang="en-US" dirty="0">
                <a:solidFill>
                  <a:srgbClr val="FF0000"/>
                </a:solidFill>
              </a:rPr>
              <a:t>19.6%</a:t>
            </a:r>
            <a:r>
              <a:rPr lang="en-US" dirty="0"/>
              <a:t>) of conservation pool</a:t>
            </a:r>
          </a:p>
          <a:p>
            <a:r>
              <a:rPr lang="en-US" sz="2800" b="1" u="sng" dirty="0"/>
              <a:t>Harry Strunk:</a:t>
            </a:r>
            <a:r>
              <a:rPr lang="en-US" sz="2800" b="1" dirty="0"/>
              <a:t> </a:t>
            </a:r>
            <a:r>
              <a:rPr lang="en-US" dirty="0"/>
              <a:t>47.3% (</a:t>
            </a:r>
            <a:r>
              <a:rPr lang="en-US" dirty="0">
                <a:solidFill>
                  <a:srgbClr val="FF0000"/>
                </a:solidFill>
              </a:rPr>
              <a:t>96.5%</a:t>
            </a:r>
            <a:r>
              <a:rPr lang="en-US" dirty="0"/>
              <a:t>) of conservation pool</a:t>
            </a:r>
          </a:p>
          <a:p>
            <a:r>
              <a:rPr lang="en-US" sz="2800" b="1" u="sng" dirty="0"/>
              <a:t>Swanson:</a:t>
            </a:r>
            <a:r>
              <a:rPr lang="en-US" sz="2800" dirty="0"/>
              <a:t> </a:t>
            </a:r>
            <a:r>
              <a:rPr lang="en-US" dirty="0"/>
              <a:t>N/A (</a:t>
            </a:r>
            <a:r>
              <a:rPr lang="en-US" dirty="0">
                <a:solidFill>
                  <a:srgbClr val="FF0000"/>
                </a:solidFill>
              </a:rPr>
              <a:t>47.8%</a:t>
            </a:r>
            <a:r>
              <a:rPr lang="en-US" dirty="0"/>
              <a:t>) of conservation pool</a:t>
            </a:r>
          </a:p>
          <a:p>
            <a:endParaRPr lang="en-US" dirty="0"/>
          </a:p>
        </p:txBody>
      </p:sp>
      <p:pic>
        <p:nvPicPr>
          <p:cNvPr id="5" name="Picture 6"/>
          <p:cNvPicPr>
            <a:picLocks noChangeAspect="1" noChangeArrowheads="1"/>
          </p:cNvPicPr>
          <p:nvPr/>
        </p:nvPicPr>
        <p:blipFill>
          <a:blip r:embed="rId2" cstate="print"/>
          <a:srcRect/>
          <a:stretch>
            <a:fillRect/>
          </a:stretch>
        </p:blipFill>
        <p:spPr bwMode="auto">
          <a:xfrm>
            <a:off x="4876800" y="3929448"/>
            <a:ext cx="6652402" cy="3019168"/>
          </a:xfrm>
          <a:prstGeom prst="rect">
            <a:avLst/>
          </a:prstGeom>
          <a:noFill/>
          <a:ln w="9525" algn="ctr">
            <a:noFill/>
            <a:miter lim="800000"/>
            <a:headEnd/>
            <a:tailEnd/>
          </a:ln>
        </p:spPr>
      </p:pic>
      <p:sp>
        <p:nvSpPr>
          <p:cNvPr id="6" name="TextBox 5"/>
          <p:cNvSpPr txBox="1"/>
          <p:nvPr/>
        </p:nvSpPr>
        <p:spPr>
          <a:xfrm>
            <a:off x="1068387" y="4079724"/>
            <a:ext cx="1960605" cy="400110"/>
          </a:xfrm>
          <a:prstGeom prst="rect">
            <a:avLst/>
          </a:prstGeom>
          <a:noFill/>
        </p:spPr>
        <p:txBody>
          <a:bodyPr wrap="square" rtlCol="0">
            <a:spAutoFit/>
          </a:bodyPr>
          <a:lstStyle/>
          <a:p>
            <a:r>
              <a:rPr lang="en-US" sz="1000" dirty="0">
                <a:solidFill>
                  <a:srgbClr val="FF0000"/>
                </a:solidFill>
              </a:rPr>
              <a:t>*values in red are from the last CARC meeting</a:t>
            </a:r>
          </a:p>
        </p:txBody>
      </p:sp>
      <p:sp>
        <p:nvSpPr>
          <p:cNvPr id="7" name="Text Box 5"/>
          <p:cNvSpPr txBox="1">
            <a:spLocks noChangeArrowheads="1"/>
          </p:cNvSpPr>
          <p:nvPr/>
        </p:nvSpPr>
        <p:spPr bwMode="auto">
          <a:xfrm>
            <a:off x="-381000" y="5869094"/>
            <a:ext cx="7086600" cy="784830"/>
          </a:xfrm>
          <a:prstGeom prst="rect">
            <a:avLst/>
          </a:prstGeom>
          <a:noFill/>
          <a:ln w="9525" algn="ctr">
            <a:noFill/>
            <a:miter lim="800000"/>
            <a:headEnd/>
            <a:tailEnd/>
          </a:ln>
        </p:spPr>
        <p:txBody>
          <a:bodyPr lIns="457200">
            <a:spAutoFit/>
          </a:bodyPr>
          <a:lstStyle/>
          <a:p>
            <a:pPr marL="742950" indent="-285750" algn="ctr">
              <a:spcBef>
                <a:spcPct val="50000"/>
              </a:spcBef>
            </a:pPr>
            <a:r>
              <a:rPr lang="en-US" sz="1800" b="1" dirty="0">
                <a:solidFill>
                  <a:srgbClr val="0000FF"/>
                </a:solidFill>
              </a:rPr>
              <a:t>Source: BOR  http://www.usbr.gov/gp/lakes_reservoirs</a:t>
            </a:r>
            <a:endParaRPr lang="en-US" sz="1800" b="1" dirty="0">
              <a:solidFill>
                <a:srgbClr val="0066FF"/>
              </a:solidFill>
            </a:endParaRPr>
          </a:p>
          <a:p>
            <a:pPr marL="742950" indent="-285750" algn="ctr">
              <a:spcBef>
                <a:spcPct val="50000"/>
              </a:spcBef>
            </a:pPr>
            <a:endParaRPr lang="en-US" sz="1800" b="1" dirty="0">
              <a:solidFill>
                <a:srgbClr val="0066FF"/>
              </a:solidFill>
            </a:endParaRPr>
          </a:p>
        </p:txBody>
      </p:sp>
    </p:spTree>
    <p:extLst>
      <p:ext uri="{BB962C8B-B14F-4D97-AF65-F5344CB8AC3E}">
        <p14:creationId xmlns:p14="http://schemas.microsoft.com/office/powerpoint/2010/main" val="36536910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00FF"/>
                </a:solidFill>
              </a:rPr>
              <a:t>Republican River Basin</a:t>
            </a:r>
            <a:endParaRPr lang="en-US" dirty="0"/>
          </a:p>
        </p:txBody>
      </p:sp>
      <p:sp>
        <p:nvSpPr>
          <p:cNvPr id="3" name="Content Placeholder 2"/>
          <p:cNvSpPr>
            <a:spLocks noGrp="1"/>
          </p:cNvSpPr>
          <p:nvPr>
            <p:ph idx="1"/>
          </p:nvPr>
        </p:nvSpPr>
        <p:spPr/>
        <p:txBody>
          <a:bodyPr/>
          <a:lstStyle/>
          <a:p>
            <a:pPr>
              <a:buNone/>
            </a:pPr>
            <a:r>
              <a:rPr lang="en-US" b="1" u="sng" dirty="0"/>
              <a:t>Harlan County Current Conditions</a:t>
            </a:r>
          </a:p>
          <a:p>
            <a:pPr>
              <a:buClr>
                <a:srgbClr val="C00000"/>
              </a:buClr>
              <a:buFont typeface="Wingdings" pitchFamily="2" charset="2"/>
              <a:buChar char="ü"/>
            </a:pPr>
            <a:r>
              <a:rPr lang="en-US" dirty="0"/>
              <a:t>Conservation Pool is 71.9% full (</a:t>
            </a:r>
            <a:r>
              <a:rPr lang="en-US" dirty="0">
                <a:solidFill>
                  <a:srgbClr val="FF0000"/>
                </a:solidFill>
              </a:rPr>
              <a:t>95.2%</a:t>
            </a:r>
            <a:r>
              <a:rPr lang="en-US" dirty="0"/>
              <a:t>) </a:t>
            </a:r>
          </a:p>
          <a:p>
            <a:pPr marL="0" indent="0">
              <a:buClr>
                <a:srgbClr val="C00000"/>
              </a:buClr>
              <a:buNone/>
            </a:pPr>
            <a:endParaRPr lang="en-US" dirty="0"/>
          </a:p>
          <a:p>
            <a:pPr>
              <a:buClr>
                <a:srgbClr val="C00000"/>
              </a:buClr>
              <a:buFont typeface="Wingdings" pitchFamily="2" charset="2"/>
              <a:buChar char="ü"/>
            </a:pPr>
            <a:r>
              <a:rPr lang="en-US" dirty="0"/>
              <a:t>225,693 Acre-Feet in storage compared to </a:t>
            </a:r>
            <a:r>
              <a:rPr lang="en-US" dirty="0">
                <a:solidFill>
                  <a:srgbClr val="FF0000"/>
                </a:solidFill>
              </a:rPr>
              <a:t>298,901</a:t>
            </a:r>
            <a:r>
              <a:rPr lang="en-US" dirty="0"/>
              <a:t> Acre-Feet (AF) of water in storage during April 2022</a:t>
            </a:r>
          </a:p>
          <a:p>
            <a:pPr marL="0" indent="0">
              <a:buClr>
                <a:srgbClr val="C00000"/>
              </a:buClr>
              <a:buNone/>
            </a:pPr>
            <a:endParaRPr lang="en-US" dirty="0"/>
          </a:p>
          <a:p>
            <a:pPr>
              <a:buClr>
                <a:srgbClr val="C00000"/>
              </a:buClr>
              <a:buFont typeface="Wingdings" pitchFamily="2" charset="2"/>
              <a:buChar char="ü"/>
            </a:pPr>
            <a:r>
              <a:rPr lang="en-US" dirty="0"/>
              <a:t>Last year at this time, 276,275 AF was in storage (November 2021)</a:t>
            </a:r>
          </a:p>
          <a:p>
            <a:pPr marL="0" indent="0">
              <a:buClr>
                <a:srgbClr val="C00000"/>
              </a:buClr>
              <a:buNone/>
            </a:pPr>
            <a:endParaRPr lang="en-US" dirty="0"/>
          </a:p>
          <a:p>
            <a:pPr>
              <a:buClr>
                <a:srgbClr val="C00000"/>
              </a:buClr>
              <a:buFont typeface="Wingdings" pitchFamily="2" charset="2"/>
              <a:buChar char="ü"/>
            </a:pPr>
            <a:r>
              <a:rPr lang="en-US" dirty="0"/>
              <a:t>Historical average storage for this time of the year is 243,496 AF</a:t>
            </a:r>
          </a:p>
          <a:p>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
        <p:nvSpPr>
          <p:cNvPr id="5" name="TextBox 4"/>
          <p:cNvSpPr txBox="1"/>
          <p:nvPr/>
        </p:nvSpPr>
        <p:spPr>
          <a:xfrm>
            <a:off x="9326880" y="1929648"/>
            <a:ext cx="1960605" cy="400110"/>
          </a:xfrm>
          <a:prstGeom prst="rect">
            <a:avLst/>
          </a:prstGeom>
          <a:noFill/>
        </p:spPr>
        <p:txBody>
          <a:bodyPr wrap="square" rtlCol="0">
            <a:spAutoFit/>
          </a:bodyPr>
          <a:lstStyle/>
          <a:p>
            <a:r>
              <a:rPr lang="en-US" sz="1000" dirty="0">
                <a:solidFill>
                  <a:srgbClr val="FF0000"/>
                </a:solidFill>
              </a:rPr>
              <a:t>*values in red are from the last CARC meeting </a:t>
            </a:r>
          </a:p>
        </p:txBody>
      </p:sp>
      <p:sp>
        <p:nvSpPr>
          <p:cNvPr id="6" name="Text Box 6"/>
          <p:cNvSpPr txBox="1">
            <a:spLocks noChangeArrowheads="1"/>
          </p:cNvSpPr>
          <p:nvPr/>
        </p:nvSpPr>
        <p:spPr bwMode="auto">
          <a:xfrm>
            <a:off x="2582925" y="5996164"/>
            <a:ext cx="6400800" cy="336550"/>
          </a:xfrm>
          <a:prstGeom prst="rect">
            <a:avLst/>
          </a:prstGeom>
          <a:noFill/>
          <a:ln w="9525" algn="ctr">
            <a:noFill/>
            <a:miter lim="800000"/>
            <a:headEnd/>
            <a:tailEnd/>
          </a:ln>
        </p:spPr>
        <p:txBody>
          <a:bodyPr lIns="457200">
            <a:spAutoFit/>
          </a:bodyPr>
          <a:lstStyle/>
          <a:p>
            <a:pPr marL="742950" indent="-285750" algn="ctr">
              <a:spcBef>
                <a:spcPct val="50000"/>
              </a:spcBef>
            </a:pPr>
            <a:r>
              <a:rPr lang="en-US" sz="1600" b="1" dirty="0">
                <a:solidFill>
                  <a:srgbClr val="0000FF"/>
                </a:solidFill>
              </a:rPr>
              <a:t>Source: BOR http://www.usbr.gov/gp/lakes_reservoirs/</a:t>
            </a:r>
          </a:p>
        </p:txBody>
      </p:sp>
    </p:spTree>
    <p:extLst>
      <p:ext uri="{BB962C8B-B14F-4D97-AF65-F5344CB8AC3E}">
        <p14:creationId xmlns:p14="http://schemas.microsoft.com/office/powerpoint/2010/main" val="489425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E8A734-83C7-F785-6791-1F941ABCA31B}"/>
              </a:ext>
            </a:extLst>
          </p:cNvPr>
          <p:cNvPicPr>
            <a:picLocks noChangeAspect="1"/>
          </p:cNvPicPr>
          <p:nvPr/>
        </p:nvPicPr>
        <p:blipFill>
          <a:blip r:embed="rId2"/>
          <a:stretch>
            <a:fillRect/>
          </a:stretch>
        </p:blipFill>
        <p:spPr>
          <a:xfrm>
            <a:off x="1658112" y="0"/>
            <a:ext cx="8875776" cy="6858000"/>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sp>
        <p:nvSpPr>
          <p:cNvPr id="4" name="Oval 3"/>
          <p:cNvSpPr/>
          <p:nvPr/>
        </p:nvSpPr>
        <p:spPr>
          <a:xfrm>
            <a:off x="7414054" y="0"/>
            <a:ext cx="2833816" cy="9967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 y="3954162"/>
            <a:ext cx="3591697" cy="523220"/>
          </a:xfrm>
          <a:prstGeom prst="rect">
            <a:avLst/>
          </a:prstGeom>
          <a:noFill/>
        </p:spPr>
        <p:txBody>
          <a:bodyPr wrap="square" rtlCol="0">
            <a:spAutoFit/>
          </a:bodyPr>
          <a:lstStyle/>
          <a:p>
            <a:r>
              <a:rPr lang="en-US" sz="2800" dirty="0">
                <a:solidFill>
                  <a:srgbClr val="FF0000"/>
                </a:solidFill>
              </a:rPr>
              <a:t>Last CARC Meeting</a:t>
            </a:r>
            <a:r>
              <a:rPr lang="en-US" dirty="0">
                <a:solidFill>
                  <a:srgbClr val="FF0000"/>
                </a:solidFill>
              </a:rPr>
              <a:t>…..</a:t>
            </a:r>
          </a:p>
        </p:txBody>
      </p:sp>
    </p:spTree>
    <p:extLst>
      <p:ext uri="{BB962C8B-B14F-4D97-AF65-F5344CB8AC3E}">
        <p14:creationId xmlns:p14="http://schemas.microsoft.com/office/powerpoint/2010/main" val="6102049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465" y="-550702"/>
            <a:ext cx="4184822" cy="5773490"/>
          </a:xfrm>
        </p:spPr>
        <p:txBody>
          <a:bodyPr>
            <a:normAutofit/>
          </a:bodyPr>
          <a:lstStyle/>
          <a:p>
            <a:pPr marL="742950" indent="-285750" algn="ctr">
              <a:spcBef>
                <a:spcPct val="20000"/>
              </a:spcBef>
            </a:pPr>
            <a:r>
              <a:rPr lang="en-US" sz="4400" b="1" dirty="0">
                <a:solidFill>
                  <a:schemeClr val="bg1"/>
                </a:solidFill>
              </a:rPr>
              <a:t>14-day average streamflow compared</a:t>
            </a:r>
            <a:br>
              <a:rPr lang="en-US" sz="4400" b="1" dirty="0">
                <a:solidFill>
                  <a:schemeClr val="bg1"/>
                </a:solidFill>
              </a:rPr>
            </a:br>
            <a:r>
              <a:rPr lang="en-US" sz="4400" b="1" dirty="0">
                <a:solidFill>
                  <a:schemeClr val="bg1"/>
                </a:solidFill>
              </a:rPr>
              <a:t>to historical streamflow for the day of year</a:t>
            </a:r>
            <a:br>
              <a:rPr lang="en-US" b="1" dirty="0">
                <a:solidFill>
                  <a:prstClr val="black"/>
                </a:solidFill>
              </a:rPr>
            </a:br>
            <a:endParaRPr lang="en-US" dirty="0"/>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pic>
        <p:nvPicPr>
          <p:cNvPr id="7" name="Picture 2" descr="map legend for 7-day average streamflow condition map"/>
          <p:cNvPicPr>
            <a:picLocks noChangeAspect="1" noChangeArrowheads="1"/>
          </p:cNvPicPr>
          <p:nvPr/>
        </p:nvPicPr>
        <p:blipFill>
          <a:blip r:embed="rId2" cstate="print"/>
          <a:srcRect/>
          <a:stretch>
            <a:fillRect/>
          </a:stretch>
        </p:blipFill>
        <p:spPr bwMode="auto">
          <a:xfrm>
            <a:off x="5755514" y="5227319"/>
            <a:ext cx="5561553" cy="1140530"/>
          </a:xfrm>
          <a:prstGeom prst="rect">
            <a:avLst/>
          </a:prstGeom>
          <a:noFill/>
          <a:ln w="9525">
            <a:noFill/>
            <a:miter lim="800000"/>
            <a:headEnd/>
            <a:tailEnd/>
          </a:ln>
        </p:spPr>
      </p:pic>
      <p:pic>
        <p:nvPicPr>
          <p:cNvPr id="6" name="Content Placeholder 5">
            <a:extLst>
              <a:ext uri="{FF2B5EF4-FFF2-40B4-BE49-F238E27FC236}">
                <a16:creationId xmlns:a16="http://schemas.microsoft.com/office/drawing/2014/main" id="{FCFBF15A-335A-FAAD-A4C0-EE69E8BA59D3}"/>
              </a:ext>
            </a:extLst>
          </p:cNvPr>
          <p:cNvPicPr>
            <a:picLocks noGrp="1" noChangeAspect="1"/>
          </p:cNvPicPr>
          <p:nvPr>
            <p:ph idx="1"/>
          </p:nvPr>
        </p:nvPicPr>
        <p:blipFill>
          <a:blip r:embed="rId3"/>
          <a:stretch>
            <a:fillRect/>
          </a:stretch>
        </p:blipFill>
        <p:spPr>
          <a:xfrm>
            <a:off x="4092986" y="-1169"/>
            <a:ext cx="8017733" cy="5133557"/>
          </a:xfrm>
          <a:prstGeom prst="rect">
            <a:avLst/>
          </a:prstGeom>
        </p:spPr>
      </p:pic>
    </p:spTree>
    <p:extLst>
      <p:ext uri="{BB962C8B-B14F-4D97-AF65-F5344CB8AC3E}">
        <p14:creationId xmlns:p14="http://schemas.microsoft.com/office/powerpoint/2010/main" val="31498533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4826824-753F-C0E2-C4B1-D7845F7B3141}"/>
              </a:ext>
            </a:extLst>
          </p:cNvPr>
          <p:cNvPicPr>
            <a:picLocks noGrp="1" noChangeAspect="1"/>
          </p:cNvPicPr>
          <p:nvPr>
            <p:ph idx="1"/>
          </p:nvPr>
        </p:nvPicPr>
        <p:blipFill>
          <a:blip r:embed="rId2"/>
          <a:stretch>
            <a:fillRect/>
          </a:stretch>
        </p:blipFill>
        <p:spPr>
          <a:xfrm>
            <a:off x="4120784" y="841248"/>
            <a:ext cx="8117834" cy="4167315"/>
          </a:xfrm>
          <a:prstGeom prst="rect">
            <a:avLst/>
          </a:prstGeom>
        </p:spPr>
      </p:pic>
      <p:sp>
        <p:nvSpPr>
          <p:cNvPr id="2" name="Title 1"/>
          <p:cNvSpPr>
            <a:spLocks noGrp="1"/>
          </p:cNvSpPr>
          <p:nvPr>
            <p:ph type="title"/>
          </p:nvPr>
        </p:nvSpPr>
        <p:spPr>
          <a:xfrm>
            <a:off x="-362465" y="-550702"/>
            <a:ext cx="4184822" cy="5773490"/>
          </a:xfrm>
        </p:spPr>
        <p:txBody>
          <a:bodyPr>
            <a:normAutofit/>
          </a:bodyPr>
          <a:lstStyle/>
          <a:p>
            <a:pPr marL="742950" indent="-285750" algn="ctr">
              <a:spcBef>
                <a:spcPct val="20000"/>
              </a:spcBef>
            </a:pPr>
            <a:r>
              <a:rPr lang="en-US" sz="4400" b="1" dirty="0">
                <a:solidFill>
                  <a:schemeClr val="bg1"/>
                </a:solidFill>
              </a:rPr>
              <a:t>14-day average streamflow compared</a:t>
            </a:r>
            <a:br>
              <a:rPr lang="en-US" sz="4400" b="1" dirty="0">
                <a:solidFill>
                  <a:schemeClr val="bg1"/>
                </a:solidFill>
              </a:rPr>
            </a:br>
            <a:r>
              <a:rPr lang="en-US" sz="4400" b="1" dirty="0">
                <a:solidFill>
                  <a:schemeClr val="bg1"/>
                </a:solidFill>
              </a:rPr>
              <a:t>to historical streamflow for the day of year</a:t>
            </a:r>
            <a:br>
              <a:rPr lang="en-US" b="1" dirty="0">
                <a:solidFill>
                  <a:prstClr val="black"/>
                </a:solidFill>
              </a:rPr>
            </a:br>
            <a:endParaRPr lang="en-US" dirty="0"/>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pic>
        <p:nvPicPr>
          <p:cNvPr id="7" name="Picture 2" descr="map legend for 7-day average streamflow condition map"/>
          <p:cNvPicPr>
            <a:picLocks noChangeAspect="1" noChangeArrowheads="1"/>
          </p:cNvPicPr>
          <p:nvPr/>
        </p:nvPicPr>
        <p:blipFill>
          <a:blip r:embed="rId3" cstate="print"/>
          <a:srcRect/>
          <a:stretch>
            <a:fillRect/>
          </a:stretch>
        </p:blipFill>
        <p:spPr bwMode="auto">
          <a:xfrm>
            <a:off x="5755514" y="5227319"/>
            <a:ext cx="5561553" cy="1140530"/>
          </a:xfrm>
          <a:prstGeom prst="rect">
            <a:avLst/>
          </a:prstGeom>
          <a:noFill/>
          <a:ln w="9525">
            <a:noFill/>
            <a:miter lim="800000"/>
            <a:headEnd/>
            <a:tailEnd/>
          </a:ln>
        </p:spPr>
      </p:pic>
      <p:sp>
        <p:nvSpPr>
          <p:cNvPr id="8" name="TextBox 24"/>
          <p:cNvSpPr txBox="1">
            <a:spLocks noChangeArrowheads="1"/>
          </p:cNvSpPr>
          <p:nvPr/>
        </p:nvSpPr>
        <p:spPr bwMode="auto">
          <a:xfrm>
            <a:off x="4821886" y="2410125"/>
            <a:ext cx="1600200" cy="338554"/>
          </a:xfrm>
          <a:prstGeom prst="rect">
            <a:avLst/>
          </a:prstGeom>
          <a:noFill/>
          <a:ln w="9525">
            <a:noFill/>
            <a:miter lim="800000"/>
            <a:headEnd/>
            <a:tailEnd/>
          </a:ln>
        </p:spPr>
        <p:txBody>
          <a:bodyPr>
            <a:spAutoFit/>
          </a:bodyPr>
          <a:lstStyle/>
          <a:p>
            <a:pPr>
              <a:spcBef>
                <a:spcPct val="20000"/>
              </a:spcBef>
            </a:pPr>
            <a:r>
              <a:rPr lang="en-US" sz="1600" b="1" dirty="0">
                <a:solidFill>
                  <a:srgbClr val="FF0000"/>
                </a:solidFill>
              </a:rPr>
              <a:t>10</a:t>
            </a:r>
            <a:r>
              <a:rPr lang="en-US" sz="1600" b="1" baseline="30000" dirty="0">
                <a:solidFill>
                  <a:srgbClr val="FF0000"/>
                </a:solidFill>
              </a:rPr>
              <a:t>th</a:t>
            </a:r>
            <a:r>
              <a:rPr lang="en-US" sz="1600" b="1" dirty="0">
                <a:solidFill>
                  <a:srgbClr val="FF0000"/>
                </a:solidFill>
              </a:rPr>
              <a:t> Percentile</a:t>
            </a:r>
          </a:p>
        </p:txBody>
      </p:sp>
      <p:sp>
        <p:nvSpPr>
          <p:cNvPr id="9" name="TextBox 28"/>
          <p:cNvSpPr txBox="1">
            <a:spLocks noChangeArrowheads="1"/>
          </p:cNvSpPr>
          <p:nvPr/>
        </p:nvSpPr>
        <p:spPr bwMode="auto">
          <a:xfrm>
            <a:off x="5323559" y="4018183"/>
            <a:ext cx="1600200" cy="338554"/>
          </a:xfrm>
          <a:prstGeom prst="rect">
            <a:avLst/>
          </a:prstGeom>
          <a:noFill/>
          <a:ln w="9525">
            <a:noFill/>
            <a:miter lim="800000"/>
            <a:headEnd/>
            <a:tailEnd/>
          </a:ln>
        </p:spPr>
        <p:txBody>
          <a:bodyPr>
            <a:spAutoFit/>
          </a:bodyPr>
          <a:lstStyle/>
          <a:p>
            <a:pPr>
              <a:spcBef>
                <a:spcPct val="20000"/>
              </a:spcBef>
            </a:pPr>
            <a:r>
              <a:rPr lang="en-US" sz="1600" b="1" dirty="0">
                <a:solidFill>
                  <a:srgbClr val="FF0000"/>
                </a:solidFill>
              </a:rPr>
              <a:t>10</a:t>
            </a:r>
            <a:r>
              <a:rPr lang="en-US" sz="1600" b="1" baseline="30000" dirty="0">
                <a:solidFill>
                  <a:srgbClr val="FF0000"/>
                </a:solidFill>
              </a:rPr>
              <a:t>th</a:t>
            </a:r>
            <a:r>
              <a:rPr lang="en-US" sz="1600" b="1" dirty="0">
                <a:solidFill>
                  <a:srgbClr val="FF0000"/>
                </a:solidFill>
              </a:rPr>
              <a:t>Percentile</a:t>
            </a:r>
          </a:p>
        </p:txBody>
      </p:sp>
      <p:cxnSp>
        <p:nvCxnSpPr>
          <p:cNvPr id="10" name="Straight Arrow Connector 9"/>
          <p:cNvCxnSpPr/>
          <p:nvPr/>
        </p:nvCxnSpPr>
        <p:spPr bwMode="auto">
          <a:xfrm flipH="1">
            <a:off x="6405645" y="4187460"/>
            <a:ext cx="135739" cy="314248"/>
          </a:xfrm>
          <a:prstGeom prst="straightConnector1">
            <a:avLst/>
          </a:prstGeom>
          <a:ln w="28575">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1" name="TextBox 24"/>
          <p:cNvSpPr txBox="1">
            <a:spLocks noChangeArrowheads="1"/>
          </p:cNvSpPr>
          <p:nvPr/>
        </p:nvSpPr>
        <p:spPr bwMode="auto">
          <a:xfrm>
            <a:off x="6484507" y="3800337"/>
            <a:ext cx="1600200" cy="338554"/>
          </a:xfrm>
          <a:prstGeom prst="rect">
            <a:avLst/>
          </a:prstGeom>
          <a:noFill/>
          <a:ln w="9525">
            <a:noFill/>
            <a:miter lim="800000"/>
            <a:headEnd/>
            <a:tailEnd/>
          </a:ln>
        </p:spPr>
        <p:txBody>
          <a:bodyPr>
            <a:spAutoFit/>
          </a:bodyPr>
          <a:lstStyle/>
          <a:p>
            <a:pPr>
              <a:spcBef>
                <a:spcPct val="20000"/>
              </a:spcBef>
            </a:pPr>
            <a:r>
              <a:rPr lang="en-US" sz="1600" b="1" dirty="0">
                <a:solidFill>
                  <a:srgbClr val="FF0000"/>
                </a:solidFill>
              </a:rPr>
              <a:t>3</a:t>
            </a:r>
            <a:r>
              <a:rPr lang="en-US" sz="1600" b="1" baseline="30000" dirty="0">
                <a:solidFill>
                  <a:srgbClr val="FF0000"/>
                </a:solidFill>
              </a:rPr>
              <a:t>rd</a:t>
            </a:r>
            <a:r>
              <a:rPr lang="en-US" sz="1600" b="1" dirty="0">
                <a:solidFill>
                  <a:srgbClr val="FF0000"/>
                </a:solidFill>
              </a:rPr>
              <a:t> Percentile</a:t>
            </a:r>
          </a:p>
        </p:txBody>
      </p:sp>
      <p:cxnSp>
        <p:nvCxnSpPr>
          <p:cNvPr id="12" name="Straight Arrow Connector 11"/>
          <p:cNvCxnSpPr/>
          <p:nvPr/>
        </p:nvCxnSpPr>
        <p:spPr bwMode="auto">
          <a:xfrm flipH="1">
            <a:off x="6979207" y="4073703"/>
            <a:ext cx="135739" cy="314248"/>
          </a:xfrm>
          <a:prstGeom prst="straightConnector1">
            <a:avLst/>
          </a:prstGeom>
          <a:ln w="28575">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bwMode="auto">
          <a:xfrm flipH="1">
            <a:off x="8332970" y="3469920"/>
            <a:ext cx="135739" cy="314248"/>
          </a:xfrm>
          <a:prstGeom prst="straightConnector1">
            <a:avLst/>
          </a:prstGeom>
          <a:ln w="28575">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5" name="TextBox 24"/>
          <p:cNvSpPr txBox="1">
            <a:spLocks noChangeArrowheads="1"/>
          </p:cNvSpPr>
          <p:nvPr/>
        </p:nvSpPr>
        <p:spPr bwMode="auto">
          <a:xfrm>
            <a:off x="7264775" y="3213133"/>
            <a:ext cx="1600200" cy="338554"/>
          </a:xfrm>
          <a:prstGeom prst="rect">
            <a:avLst/>
          </a:prstGeom>
          <a:noFill/>
          <a:ln w="9525">
            <a:noFill/>
            <a:miter lim="800000"/>
            <a:headEnd/>
            <a:tailEnd/>
          </a:ln>
        </p:spPr>
        <p:txBody>
          <a:bodyPr>
            <a:spAutoFit/>
          </a:bodyPr>
          <a:lstStyle/>
          <a:p>
            <a:pPr>
              <a:spcBef>
                <a:spcPct val="20000"/>
              </a:spcBef>
            </a:pPr>
            <a:r>
              <a:rPr lang="en-US" sz="1600" b="1" dirty="0">
                <a:solidFill>
                  <a:srgbClr val="FF0000"/>
                </a:solidFill>
              </a:rPr>
              <a:t>4</a:t>
            </a:r>
            <a:r>
              <a:rPr lang="en-US" sz="1600" b="1" baseline="30000" dirty="0">
                <a:solidFill>
                  <a:srgbClr val="FF0000"/>
                </a:solidFill>
              </a:rPr>
              <a:t>th</a:t>
            </a:r>
            <a:r>
              <a:rPr lang="en-US" sz="1600" b="1" dirty="0">
                <a:solidFill>
                  <a:srgbClr val="FF0000"/>
                </a:solidFill>
              </a:rPr>
              <a:t>Percentile</a:t>
            </a:r>
          </a:p>
        </p:txBody>
      </p:sp>
      <p:sp>
        <p:nvSpPr>
          <p:cNvPr id="17" name="TextBox 24"/>
          <p:cNvSpPr txBox="1">
            <a:spLocks noChangeArrowheads="1"/>
          </p:cNvSpPr>
          <p:nvPr/>
        </p:nvSpPr>
        <p:spPr bwMode="auto">
          <a:xfrm>
            <a:off x="5719014" y="1348077"/>
            <a:ext cx="1600200" cy="338554"/>
          </a:xfrm>
          <a:prstGeom prst="rect">
            <a:avLst/>
          </a:prstGeom>
          <a:noFill/>
          <a:ln w="9525">
            <a:noFill/>
            <a:miter lim="800000"/>
            <a:headEnd/>
            <a:tailEnd/>
          </a:ln>
        </p:spPr>
        <p:txBody>
          <a:bodyPr>
            <a:spAutoFit/>
          </a:bodyPr>
          <a:lstStyle/>
          <a:p>
            <a:pPr>
              <a:spcBef>
                <a:spcPct val="20000"/>
              </a:spcBef>
            </a:pPr>
            <a:r>
              <a:rPr lang="en-US" sz="1600" b="1" dirty="0">
                <a:solidFill>
                  <a:srgbClr val="FF0000"/>
                </a:solidFill>
              </a:rPr>
              <a:t>9</a:t>
            </a:r>
            <a:r>
              <a:rPr lang="en-US" sz="1600" b="1" baseline="30000" dirty="0">
                <a:solidFill>
                  <a:srgbClr val="FF0000"/>
                </a:solidFill>
              </a:rPr>
              <a:t>th</a:t>
            </a:r>
            <a:r>
              <a:rPr lang="en-US" sz="1600" b="1" dirty="0">
                <a:solidFill>
                  <a:srgbClr val="FF0000"/>
                </a:solidFill>
              </a:rPr>
              <a:t> Percentile</a:t>
            </a:r>
          </a:p>
        </p:txBody>
      </p:sp>
      <p:sp>
        <p:nvSpPr>
          <p:cNvPr id="18" name="TextBox 24"/>
          <p:cNvSpPr txBox="1">
            <a:spLocks noChangeArrowheads="1"/>
          </p:cNvSpPr>
          <p:nvPr/>
        </p:nvSpPr>
        <p:spPr bwMode="auto">
          <a:xfrm>
            <a:off x="8576431" y="2471616"/>
            <a:ext cx="1600200" cy="338554"/>
          </a:xfrm>
          <a:prstGeom prst="rect">
            <a:avLst/>
          </a:prstGeom>
          <a:noFill/>
          <a:ln w="9525">
            <a:noFill/>
            <a:miter lim="800000"/>
            <a:headEnd/>
            <a:tailEnd/>
          </a:ln>
        </p:spPr>
        <p:txBody>
          <a:bodyPr>
            <a:spAutoFit/>
          </a:bodyPr>
          <a:lstStyle/>
          <a:p>
            <a:pPr>
              <a:spcBef>
                <a:spcPct val="20000"/>
              </a:spcBef>
            </a:pPr>
            <a:r>
              <a:rPr lang="en-US" sz="1600" b="1" dirty="0">
                <a:solidFill>
                  <a:srgbClr val="FF0000"/>
                </a:solidFill>
              </a:rPr>
              <a:t>7</a:t>
            </a:r>
            <a:r>
              <a:rPr lang="en-US" sz="1600" b="1" baseline="30000" dirty="0">
                <a:solidFill>
                  <a:srgbClr val="FF0000"/>
                </a:solidFill>
              </a:rPr>
              <a:t>th</a:t>
            </a:r>
            <a:r>
              <a:rPr lang="en-US" sz="1600" b="1" dirty="0">
                <a:solidFill>
                  <a:srgbClr val="FF0000"/>
                </a:solidFill>
              </a:rPr>
              <a:t> Percentile</a:t>
            </a:r>
          </a:p>
        </p:txBody>
      </p:sp>
      <p:cxnSp>
        <p:nvCxnSpPr>
          <p:cNvPr id="16" name="Straight Arrow Connector 15">
            <a:extLst>
              <a:ext uri="{FF2B5EF4-FFF2-40B4-BE49-F238E27FC236}">
                <a16:creationId xmlns:a16="http://schemas.microsoft.com/office/drawing/2014/main" id="{283FF502-E1B8-AD97-592D-508950B79F23}"/>
              </a:ext>
            </a:extLst>
          </p:cNvPr>
          <p:cNvCxnSpPr/>
          <p:nvPr/>
        </p:nvCxnSpPr>
        <p:spPr bwMode="auto">
          <a:xfrm flipH="1">
            <a:off x="9655802" y="2699014"/>
            <a:ext cx="135739" cy="314248"/>
          </a:xfrm>
          <a:prstGeom prst="straightConnector1">
            <a:avLst/>
          </a:prstGeom>
          <a:ln w="28575">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81227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C00000"/>
                </a:solidFill>
              </a:rPr>
              <a:t>Water Supply Summary</a:t>
            </a:r>
            <a:endParaRPr lang="en-US" dirty="0"/>
          </a:p>
        </p:txBody>
      </p:sp>
      <p:sp>
        <p:nvSpPr>
          <p:cNvPr id="3" name="Content Placeholder 2"/>
          <p:cNvSpPr>
            <a:spLocks noGrp="1"/>
          </p:cNvSpPr>
          <p:nvPr>
            <p:ph idx="1"/>
          </p:nvPr>
        </p:nvSpPr>
        <p:spPr>
          <a:xfrm>
            <a:off x="1097280" y="1845734"/>
            <a:ext cx="10058400" cy="4431498"/>
          </a:xfrm>
        </p:spPr>
        <p:txBody>
          <a:bodyPr>
            <a:normAutofit lnSpcReduction="10000"/>
          </a:bodyPr>
          <a:lstStyle/>
          <a:p>
            <a:pPr>
              <a:buFont typeface="Wingdings" panose="05000000000000000000" pitchFamily="2" charset="2"/>
              <a:buChar char="Ø"/>
            </a:pPr>
            <a:r>
              <a:rPr lang="en-US" dirty="0"/>
              <a:t>Lake McConaughy is currently 42.7 percent of capacity and has been slowly rising since the end of the irrigation season.</a:t>
            </a:r>
          </a:p>
          <a:p>
            <a:pPr marL="0" indent="0">
              <a:buNone/>
            </a:pPr>
            <a:endParaRPr lang="en-US" dirty="0"/>
          </a:p>
          <a:p>
            <a:pPr>
              <a:buFont typeface="Wingdings" panose="05000000000000000000" pitchFamily="2" charset="2"/>
              <a:buChar char="Ø"/>
            </a:pPr>
            <a:r>
              <a:rPr lang="en-US" dirty="0"/>
              <a:t>Upstream reservoirs in Wyoming are near normal for this time of year with most being quite a bit lower than they were during the last CARC meeting in April.</a:t>
            </a:r>
          </a:p>
          <a:p>
            <a:pPr marL="0" indent="0">
              <a:buNone/>
            </a:pPr>
            <a:endParaRPr lang="en-US" dirty="0"/>
          </a:p>
          <a:p>
            <a:pPr>
              <a:buFont typeface="Wingdings" panose="05000000000000000000" pitchFamily="2" charset="2"/>
              <a:buChar char="Ø"/>
            </a:pPr>
            <a:r>
              <a:rPr lang="en-US" dirty="0"/>
              <a:t>The Republican River basin reservoirs are lower than they were in April as water levels have stabilized with the end of irrigation season and less demand and have added water during the winter months.</a:t>
            </a:r>
          </a:p>
          <a:p>
            <a:pPr marL="0" indent="0">
              <a:buNone/>
            </a:pPr>
            <a:endParaRPr lang="en-US" dirty="0"/>
          </a:p>
          <a:p>
            <a:pPr>
              <a:buFont typeface="Wingdings" panose="05000000000000000000" pitchFamily="2" charset="2"/>
              <a:buChar char="Ø"/>
            </a:pPr>
            <a:r>
              <a:rPr lang="en-US" dirty="0"/>
              <a:t>Harlan County Reservoir is holding about 73,000 acre-feet less water now than in April 2021 and is also about 18,000 acre-feet less than the historical average for this time of year.</a:t>
            </a:r>
          </a:p>
          <a:p>
            <a:pPr marL="0" indent="0">
              <a:buNone/>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Tree>
    <p:extLst>
      <p:ext uri="{BB962C8B-B14F-4D97-AF65-F5344CB8AC3E}">
        <p14:creationId xmlns:p14="http://schemas.microsoft.com/office/powerpoint/2010/main" val="6013276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858530" y="3264258"/>
            <a:ext cx="6096000" cy="1754326"/>
          </a:xfrm>
          <a:prstGeom prst="rect">
            <a:avLst/>
          </a:prstGeom>
        </p:spPr>
        <p:txBody>
          <a:bodyPr>
            <a:spAutoFit/>
          </a:bodyPr>
          <a:lstStyle/>
          <a:p>
            <a:pPr marL="342900" indent="-342900" algn="ctr">
              <a:lnSpc>
                <a:spcPct val="90000"/>
              </a:lnSpc>
              <a:spcBef>
                <a:spcPct val="0"/>
              </a:spcBef>
              <a:buFontTx/>
              <a:buChar char=" "/>
            </a:pPr>
            <a:r>
              <a:rPr lang="en-US" sz="4000" b="1" dirty="0">
                <a:solidFill>
                  <a:srgbClr val="663300"/>
                </a:solidFill>
              </a:rPr>
              <a:t>Brian Fuchs</a:t>
            </a:r>
          </a:p>
          <a:p>
            <a:pPr algn="ctr">
              <a:lnSpc>
                <a:spcPct val="90000"/>
              </a:lnSpc>
              <a:spcBef>
                <a:spcPct val="0"/>
              </a:spcBef>
            </a:pPr>
            <a:r>
              <a:rPr lang="en-US" sz="4000" b="1" dirty="0">
                <a:solidFill>
                  <a:srgbClr val="663300"/>
                </a:solidFill>
              </a:rPr>
              <a:t>    </a:t>
            </a:r>
            <a:r>
              <a:rPr lang="en-US" sz="4000" b="1" dirty="0">
                <a:solidFill>
                  <a:srgbClr val="663300"/>
                </a:solidFill>
                <a:hlinkClick r:id="rId3"/>
              </a:rPr>
              <a:t>bfuchs2@unl.edu</a:t>
            </a:r>
            <a:endParaRPr lang="en-US" sz="4000" b="1" dirty="0">
              <a:solidFill>
                <a:srgbClr val="663300"/>
              </a:solidFill>
            </a:endParaRPr>
          </a:p>
          <a:p>
            <a:pPr algn="ctr">
              <a:lnSpc>
                <a:spcPct val="90000"/>
              </a:lnSpc>
              <a:spcBef>
                <a:spcPct val="0"/>
              </a:spcBef>
            </a:pPr>
            <a:r>
              <a:rPr lang="en-US" sz="4000" b="1" dirty="0">
                <a:solidFill>
                  <a:srgbClr val="663300"/>
                </a:solidFill>
              </a:rPr>
              <a:t>    402-472-6775</a:t>
            </a:r>
          </a:p>
        </p:txBody>
      </p:sp>
      <p:sp>
        <p:nvSpPr>
          <p:cNvPr id="3" name="Rectangle 2"/>
          <p:cNvSpPr/>
          <p:nvPr/>
        </p:nvSpPr>
        <p:spPr>
          <a:xfrm>
            <a:off x="3048000" y="5340193"/>
            <a:ext cx="6096000" cy="840230"/>
          </a:xfrm>
          <a:prstGeom prst="rect">
            <a:avLst/>
          </a:prstGeom>
        </p:spPr>
        <p:txBody>
          <a:bodyPr>
            <a:spAutoFit/>
          </a:bodyPr>
          <a:lstStyle/>
          <a:p>
            <a:pPr marL="342900" indent="-342900" algn="ctr">
              <a:lnSpc>
                <a:spcPct val="90000"/>
              </a:lnSpc>
              <a:spcBef>
                <a:spcPct val="0"/>
              </a:spcBef>
              <a:buFontTx/>
              <a:buChar char=" "/>
            </a:pPr>
            <a:r>
              <a:rPr lang="en-US" b="1" dirty="0">
                <a:solidFill>
                  <a:srgbClr val="663300"/>
                </a:solidFill>
              </a:rPr>
              <a:t>National Drought Mitigation Center</a:t>
            </a:r>
          </a:p>
          <a:p>
            <a:pPr marL="342900" indent="-342900" algn="ctr">
              <a:lnSpc>
                <a:spcPct val="90000"/>
              </a:lnSpc>
              <a:spcBef>
                <a:spcPct val="0"/>
              </a:spcBef>
              <a:buFontTx/>
              <a:buChar char=" "/>
            </a:pPr>
            <a:r>
              <a:rPr lang="en-US" b="1" dirty="0">
                <a:solidFill>
                  <a:srgbClr val="663300"/>
                </a:solidFill>
              </a:rPr>
              <a:t>School of Natural Resources</a:t>
            </a:r>
          </a:p>
          <a:p>
            <a:pPr marL="342900" indent="-342900" algn="ctr">
              <a:lnSpc>
                <a:spcPct val="90000"/>
              </a:lnSpc>
              <a:spcBef>
                <a:spcPct val="0"/>
              </a:spcBef>
              <a:buFontTx/>
              <a:buChar char=" "/>
            </a:pPr>
            <a:r>
              <a:rPr lang="en-US" b="1" dirty="0">
                <a:solidFill>
                  <a:srgbClr val="663300"/>
                </a:solidFill>
              </a:rPr>
              <a:t>University of Nebraska-Lincoln</a:t>
            </a:r>
          </a:p>
        </p:txBody>
      </p:sp>
    </p:spTree>
    <p:extLst>
      <p:ext uri="{BB962C8B-B14F-4D97-AF65-F5344CB8AC3E}">
        <p14:creationId xmlns:p14="http://schemas.microsoft.com/office/powerpoint/2010/main" val="1643809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3E11E6-81F1-8A53-9C01-42C4A97BEFC5}"/>
              </a:ext>
            </a:extLst>
          </p:cNvPr>
          <p:cNvPicPr>
            <a:picLocks noChangeAspect="1"/>
          </p:cNvPicPr>
          <p:nvPr/>
        </p:nvPicPr>
        <p:blipFill>
          <a:blip r:embed="rId2"/>
          <a:stretch>
            <a:fillRect/>
          </a:stretch>
        </p:blipFill>
        <p:spPr>
          <a:xfrm>
            <a:off x="1658470" y="0"/>
            <a:ext cx="8875059" cy="6858000"/>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spTree>
    <p:extLst>
      <p:ext uri="{BB962C8B-B14F-4D97-AF65-F5344CB8AC3E}">
        <p14:creationId xmlns:p14="http://schemas.microsoft.com/office/powerpoint/2010/main" val="3865242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2C6D6B-F64D-DA0D-0527-7CE9AD13CD0F}"/>
              </a:ext>
            </a:extLst>
          </p:cNvPr>
          <p:cNvPicPr>
            <a:picLocks noChangeAspect="1"/>
          </p:cNvPicPr>
          <p:nvPr/>
        </p:nvPicPr>
        <p:blipFill>
          <a:blip r:embed="rId2"/>
          <a:stretch>
            <a:fillRect/>
          </a:stretch>
        </p:blipFill>
        <p:spPr>
          <a:xfrm>
            <a:off x="1658470" y="0"/>
            <a:ext cx="8875059" cy="6858000"/>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sp>
        <p:nvSpPr>
          <p:cNvPr id="5" name="Oval 4"/>
          <p:cNvSpPr/>
          <p:nvPr/>
        </p:nvSpPr>
        <p:spPr>
          <a:xfrm>
            <a:off x="5092116" y="469557"/>
            <a:ext cx="2055303" cy="2388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9805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1053EF-BDA4-F8F8-A009-B78FEE5FCEB1}"/>
              </a:ext>
            </a:extLst>
          </p:cNvPr>
          <p:cNvPicPr>
            <a:picLocks noChangeAspect="1"/>
          </p:cNvPicPr>
          <p:nvPr/>
        </p:nvPicPr>
        <p:blipFill>
          <a:blip r:embed="rId2"/>
          <a:stretch>
            <a:fillRect/>
          </a:stretch>
        </p:blipFill>
        <p:spPr>
          <a:xfrm>
            <a:off x="1658470" y="0"/>
            <a:ext cx="8875059" cy="6858000"/>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1536" y="2158841"/>
            <a:ext cx="1548713"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1536" y="3225006"/>
            <a:ext cx="1548713"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9E8FE39B-F3A6-4D94-93F3-A6778A273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7198" y="1408509"/>
            <a:ext cx="1548713"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9012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NATIONAL DROUGHT MITIGATION CENTER</a:t>
            </a:r>
            <a:endParaRPr lang="en-US" dirty="0"/>
          </a:p>
        </p:txBody>
      </p:sp>
      <p:pic>
        <p:nvPicPr>
          <p:cNvPr id="4" name="Picture 3">
            <a:extLst>
              <a:ext uri="{FF2B5EF4-FFF2-40B4-BE49-F238E27FC236}">
                <a16:creationId xmlns:a16="http://schemas.microsoft.com/office/drawing/2014/main" id="{C8A11C77-42A6-B143-5257-28636179F413}"/>
              </a:ext>
            </a:extLst>
          </p:cNvPr>
          <p:cNvPicPr>
            <a:picLocks noChangeAspect="1"/>
          </p:cNvPicPr>
          <p:nvPr/>
        </p:nvPicPr>
        <p:blipFill>
          <a:blip r:embed="rId2"/>
          <a:stretch>
            <a:fillRect/>
          </a:stretch>
        </p:blipFill>
        <p:spPr>
          <a:xfrm>
            <a:off x="448760" y="0"/>
            <a:ext cx="10871823" cy="4768344"/>
          </a:xfrm>
          <a:prstGeom prst="rect">
            <a:avLst/>
          </a:prstGeom>
        </p:spPr>
      </p:pic>
      <p:pic>
        <p:nvPicPr>
          <p:cNvPr id="6" name="Picture 5">
            <a:extLst>
              <a:ext uri="{FF2B5EF4-FFF2-40B4-BE49-F238E27FC236}">
                <a16:creationId xmlns:a16="http://schemas.microsoft.com/office/drawing/2014/main" id="{437782AD-2139-28D9-D9CD-A53AE510D226}"/>
              </a:ext>
            </a:extLst>
          </p:cNvPr>
          <p:cNvPicPr>
            <a:picLocks noChangeAspect="1"/>
          </p:cNvPicPr>
          <p:nvPr/>
        </p:nvPicPr>
        <p:blipFill>
          <a:blip r:embed="rId3"/>
          <a:stretch>
            <a:fillRect/>
          </a:stretch>
        </p:blipFill>
        <p:spPr>
          <a:xfrm>
            <a:off x="695530" y="4503442"/>
            <a:ext cx="10540844" cy="1817580"/>
          </a:xfrm>
          <a:prstGeom prst="rect">
            <a:avLst/>
          </a:prstGeom>
        </p:spPr>
      </p:pic>
    </p:spTree>
    <p:extLst>
      <p:ext uri="{BB962C8B-B14F-4D97-AF65-F5344CB8AC3E}">
        <p14:creationId xmlns:p14="http://schemas.microsoft.com/office/powerpoint/2010/main" val="3689335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9DCE17-6BA4-1B37-CC2F-A83F900A39CF}"/>
              </a:ext>
            </a:extLst>
          </p:cNvPr>
          <p:cNvPicPr>
            <a:picLocks noChangeAspect="1"/>
          </p:cNvPicPr>
          <p:nvPr/>
        </p:nvPicPr>
        <p:blipFill>
          <a:blip r:embed="rId2"/>
          <a:stretch>
            <a:fillRect/>
          </a:stretch>
        </p:blipFill>
        <p:spPr>
          <a:xfrm>
            <a:off x="348245" y="0"/>
            <a:ext cx="10967190" cy="5161031"/>
          </a:xfrm>
          <a:prstGeom prst="rect">
            <a:avLst/>
          </a:prstGeom>
        </p:spPr>
      </p:pic>
      <p:pic>
        <p:nvPicPr>
          <p:cNvPr id="10" name="Picture 9">
            <a:extLst>
              <a:ext uri="{FF2B5EF4-FFF2-40B4-BE49-F238E27FC236}">
                <a16:creationId xmlns:a16="http://schemas.microsoft.com/office/drawing/2014/main" id="{3EDD3079-B90A-F8AC-BD67-6EC1B163FD4A}"/>
              </a:ext>
            </a:extLst>
          </p:cNvPr>
          <p:cNvPicPr>
            <a:picLocks noChangeAspect="1"/>
          </p:cNvPicPr>
          <p:nvPr/>
        </p:nvPicPr>
        <p:blipFill>
          <a:blip r:embed="rId3"/>
          <a:stretch>
            <a:fillRect/>
          </a:stretch>
        </p:blipFill>
        <p:spPr>
          <a:xfrm>
            <a:off x="1955607" y="4551340"/>
            <a:ext cx="10288402" cy="1823190"/>
          </a:xfrm>
          <a:prstGeom prst="rect">
            <a:avLst/>
          </a:prstGeom>
        </p:spPr>
      </p:pic>
      <p:sp>
        <p:nvSpPr>
          <p:cNvPr id="2" name="Footer Placeholder 1">
            <a:extLst>
              <a:ext uri="{FF2B5EF4-FFF2-40B4-BE49-F238E27FC236}">
                <a16:creationId xmlns:a16="http://schemas.microsoft.com/office/drawing/2014/main" id="{0CA4BFC1-E0C9-4D0C-8623-55F3F5162ADE}"/>
              </a:ext>
            </a:extLst>
          </p:cNvPr>
          <p:cNvSpPr>
            <a:spLocks noGrp="1"/>
          </p:cNvSpPr>
          <p:nvPr>
            <p:ph type="ftr" sz="quarter" idx="11"/>
          </p:nvPr>
        </p:nvSpPr>
        <p:spPr/>
        <p:txBody>
          <a:bodyPr/>
          <a:lstStyle/>
          <a:p>
            <a:r>
              <a:rPr lang="en-US"/>
              <a:t>NATIONAL DROUGHT MITIGATION CENTER</a:t>
            </a:r>
            <a:endParaRPr lang="en-US" dirty="0"/>
          </a:p>
        </p:txBody>
      </p:sp>
      <p:sp>
        <p:nvSpPr>
          <p:cNvPr id="7" name="TextBox 6">
            <a:extLst>
              <a:ext uri="{FF2B5EF4-FFF2-40B4-BE49-F238E27FC236}">
                <a16:creationId xmlns:a16="http://schemas.microsoft.com/office/drawing/2014/main" id="{AC7C1CD2-3386-48A1-A7C1-70279F5FD5BF}"/>
              </a:ext>
            </a:extLst>
          </p:cNvPr>
          <p:cNvSpPr txBox="1"/>
          <p:nvPr/>
        </p:nvSpPr>
        <p:spPr>
          <a:xfrm>
            <a:off x="-36576" y="5018993"/>
            <a:ext cx="2108118" cy="369332"/>
          </a:xfrm>
          <a:prstGeom prst="rect">
            <a:avLst/>
          </a:prstGeom>
          <a:noFill/>
        </p:spPr>
        <p:txBody>
          <a:bodyPr wrap="square" rtlCol="0">
            <a:spAutoFit/>
          </a:bodyPr>
          <a:lstStyle/>
          <a:p>
            <a:r>
              <a:rPr lang="en-US" b="1" dirty="0">
                <a:solidFill>
                  <a:srgbClr val="FF0000"/>
                </a:solidFill>
              </a:rPr>
              <a:t>Last CARC meeting</a:t>
            </a:r>
          </a:p>
        </p:txBody>
      </p:sp>
      <p:sp>
        <p:nvSpPr>
          <p:cNvPr id="8" name="Arrow: Right 7">
            <a:extLst>
              <a:ext uri="{FF2B5EF4-FFF2-40B4-BE49-F238E27FC236}">
                <a16:creationId xmlns:a16="http://schemas.microsoft.com/office/drawing/2014/main" id="{2B3AD066-346D-4D08-A4B9-5427462A21A5}"/>
              </a:ext>
            </a:extLst>
          </p:cNvPr>
          <p:cNvSpPr/>
          <p:nvPr/>
        </p:nvSpPr>
        <p:spPr>
          <a:xfrm>
            <a:off x="1912824" y="5169395"/>
            <a:ext cx="405151" cy="13422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6382176"/>
      </p:ext>
    </p:extLst>
  </p:cSld>
  <p:clrMapOvr>
    <a:masterClrMapping/>
  </p:clrMapOvr>
</p:sld>
</file>

<file path=ppt/theme/theme1.xml><?xml version="1.0" encoding="utf-8"?>
<a:theme xmlns:a="http://schemas.openxmlformats.org/drawingml/2006/main" name="Retrospect">
  <a:themeElements>
    <a:clrScheme name="Custom 3">
      <a:dk1>
        <a:srgbClr val="000000"/>
      </a:dk1>
      <a:lt1>
        <a:srgbClr val="FFFFFF"/>
      </a:lt1>
      <a:dk2>
        <a:srgbClr val="46464A"/>
      </a:dk2>
      <a:lt2>
        <a:srgbClr val="FFFFFF"/>
      </a:lt2>
      <a:accent1>
        <a:srgbClr val="5764AD"/>
      </a:accent1>
      <a:accent2>
        <a:srgbClr val="395529"/>
      </a:accent2>
      <a:accent3>
        <a:srgbClr val="3C2313"/>
      </a:accent3>
      <a:accent4>
        <a:srgbClr val="649648"/>
      </a:accent4>
      <a:accent5>
        <a:srgbClr val="B4B9DA"/>
      </a:accent5>
      <a:accent6>
        <a:srgbClr val="BFBFBF"/>
      </a:accent6>
      <a:hlink>
        <a:srgbClr val="D54918"/>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NDMC PowerPoint" id="{5697CEBE-19FF-4F14-9B3D-1E91473623AB}" vid="{D112410A-764E-40FC-9EF0-42656AB36871}"/>
    </a:ext>
  </a:extLst>
</a:theme>
</file>

<file path=ppt/theme/theme2.xml><?xml version="1.0" encoding="utf-8"?>
<a:theme xmlns:a="http://schemas.openxmlformats.org/drawingml/2006/main" name="NDMC &amp; N logo (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77C15742D885845AF19BB951C99F74B" ma:contentTypeVersion="13" ma:contentTypeDescription="Create a new document." ma:contentTypeScope="" ma:versionID="a89a40f5d706b8265e510c96a14aec1d">
  <xsd:schema xmlns:xsd="http://www.w3.org/2001/XMLSchema" xmlns:xs="http://www.w3.org/2001/XMLSchema" xmlns:p="http://schemas.microsoft.com/office/2006/metadata/properties" xmlns:ns3="61aaab98-e482-4d53-b839-f2c7687d8925" xmlns:ns4="a62a64fa-d901-4057-a68d-dced9bd3f0bc" targetNamespace="http://schemas.microsoft.com/office/2006/metadata/properties" ma:root="true" ma:fieldsID="279f743310ae97361e345e9f3c62abe8" ns3:_="" ns4:_="">
    <xsd:import namespace="61aaab98-e482-4d53-b839-f2c7687d8925"/>
    <xsd:import namespace="a62a64fa-d901-4057-a68d-dced9bd3f0b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OCR" minOccurs="0"/>
                <xsd:element ref="ns4:MediaServiceDateTaken" minOccurs="0"/>
                <xsd:element ref="ns4:MediaServiceAutoKeyPoints" minOccurs="0"/>
                <xsd:element ref="ns4:MediaServiceKeyPoint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aaab98-e482-4d53-b839-f2c7687d892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2a64fa-d901-4057-a68d-dced9bd3f0b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1369626-A667-4409-81E1-9A6E0073B81F}">
  <ds:schemaRefs>
    <ds:schemaRef ds:uri="http://schemas.microsoft.com/sharepoint/v3/contenttype/forms"/>
  </ds:schemaRefs>
</ds:datastoreItem>
</file>

<file path=customXml/itemProps2.xml><?xml version="1.0" encoding="utf-8"?>
<ds:datastoreItem xmlns:ds="http://schemas.openxmlformats.org/officeDocument/2006/customXml" ds:itemID="{39A4CAE3-E96F-4579-BEA5-7859ED78F5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aaab98-e482-4d53-b839-f2c7687d8925"/>
    <ds:schemaRef ds:uri="a62a64fa-d901-4057-a68d-dced9bd3f0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F9A45CF-A59F-48BF-9FED-85D2D8C2F845}">
  <ds:schemaRefs>
    <ds:schemaRef ds:uri="http://schemas.microsoft.com/office/2006/metadata/properties"/>
    <ds:schemaRef ds:uri="http://purl.org/dc/elements/1.1/"/>
    <ds:schemaRef ds:uri="http://schemas.microsoft.com/office/2006/documentManagement/types"/>
    <ds:schemaRef ds:uri="a62a64fa-d901-4057-a68d-dced9bd3f0bc"/>
    <ds:schemaRef ds:uri="http://schemas.openxmlformats.org/package/2006/metadata/core-properties"/>
    <ds:schemaRef ds:uri="http://purl.org/dc/terms/"/>
    <ds:schemaRef ds:uri="http://schemas.microsoft.com/office/infopath/2007/PartnerControls"/>
    <ds:schemaRef ds:uri="61aaab98-e482-4d53-b839-f2c7687d892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NDMC PowerPoint</Template>
  <TotalTime>1960</TotalTime>
  <Words>1150</Words>
  <Application>Microsoft Office PowerPoint</Application>
  <PresentationFormat>Widescreen</PresentationFormat>
  <Paragraphs>140</Paragraphs>
  <Slides>43</Slides>
  <Notes>0</Notes>
  <HiddenSlides>6</HiddenSlides>
  <MMClips>0</MMClips>
  <ScaleCrop>false</ScaleCrop>
  <HeadingPairs>
    <vt:vector size="4" baseType="variant">
      <vt:variant>
        <vt:lpstr>Theme</vt:lpstr>
      </vt:variant>
      <vt:variant>
        <vt:i4>2</vt:i4>
      </vt:variant>
      <vt:variant>
        <vt:lpstr>Slide Titles</vt:lpstr>
      </vt:variant>
      <vt:variant>
        <vt:i4>43</vt:i4>
      </vt:variant>
    </vt:vector>
  </HeadingPairs>
  <TitlesOfParts>
    <vt:vector size="45" baseType="lpstr">
      <vt:lpstr>Retrospect</vt:lpstr>
      <vt:lpstr>NDMC &amp; N logo (Blue)</vt:lpstr>
      <vt:lpstr>Nebraska Drought Conditions: CARC Update November 28, 2022</vt:lpstr>
      <vt:lpstr>Regional Climatic and Drought Conditions…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Departure from Normal Temperatures over the last 30 days</vt:lpstr>
      <vt:lpstr>Departure from Normal Temperatures over the last 60 days</vt:lpstr>
      <vt:lpstr>Departure from Normal Temperatures for the Calendar Year</vt:lpstr>
      <vt:lpstr>Percent of Normal Precipitation over the last 30 days</vt:lpstr>
      <vt:lpstr>Percent of Normal Precipitation over the last 60 days</vt:lpstr>
      <vt:lpstr>Percent of Normal Precipitation over the last 90 days</vt:lpstr>
      <vt:lpstr>Percent of Normal Precipitation for the calendar year</vt:lpstr>
      <vt:lpstr>NLDAS Soil Moisture Model:  Current Soil Moisture Anomaly</vt:lpstr>
      <vt:lpstr>NASA GRACE-Based Root Zone Soil Moisture</vt:lpstr>
      <vt:lpstr>PowerPoint Presentation</vt:lpstr>
      <vt:lpstr>PowerPoint Presentation</vt:lpstr>
      <vt:lpstr>NOAA’s Official Winter Outlook</vt:lpstr>
      <vt:lpstr>What does a typical La Nina pattern mean?</vt:lpstr>
      <vt:lpstr>PowerPoint Presentation</vt:lpstr>
      <vt:lpstr>PowerPoint Presentation</vt:lpstr>
      <vt:lpstr>Climate/Drought Summary</vt:lpstr>
      <vt:lpstr>Nebraska Water Supply Update… </vt:lpstr>
      <vt:lpstr>PowerPoint Presentation</vt:lpstr>
      <vt:lpstr>PowerPoint Presentation</vt:lpstr>
      <vt:lpstr>November 2022 CARC Meeting </vt:lpstr>
      <vt:lpstr>PowerPoint Presentation</vt:lpstr>
      <vt:lpstr>Lake McConaughy </vt:lpstr>
      <vt:lpstr>PowerPoint Presentation</vt:lpstr>
      <vt:lpstr>PowerPoint Presentation</vt:lpstr>
      <vt:lpstr>North Platte Basin data</vt:lpstr>
      <vt:lpstr>North Platte River Basin Inflow</vt:lpstr>
      <vt:lpstr>North Platte River Basin Storage</vt:lpstr>
      <vt:lpstr>North Platte River Basin</vt:lpstr>
      <vt:lpstr>Republican River Basin</vt:lpstr>
      <vt:lpstr>Republican River Basin</vt:lpstr>
      <vt:lpstr>14-day average streamflow compared to historical streamflow for the day of year </vt:lpstr>
      <vt:lpstr>14-day average streamflow compared to historical streamflow for the day of year </vt:lpstr>
      <vt:lpstr>Water Supply 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Fuchs</dc:creator>
  <cp:lastModifiedBy>Brian Fuchs</cp:lastModifiedBy>
  <cp:revision>142</cp:revision>
  <dcterms:created xsi:type="dcterms:W3CDTF">2017-06-20T13:45:32Z</dcterms:created>
  <dcterms:modified xsi:type="dcterms:W3CDTF">2022-11-28T16:01:28Z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0x010100E77C15742D885845AF19BB951C99F74B</vt:lpwstr>
  </property>
</Properties>
</file>